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90" r:id="rId2"/>
    <p:sldId id="267" r:id="rId3"/>
    <p:sldId id="291" r:id="rId4"/>
    <p:sldId id="271" r:id="rId5"/>
    <p:sldId id="320" r:id="rId6"/>
    <p:sldId id="293" r:id="rId7"/>
    <p:sldId id="306" r:id="rId8"/>
    <p:sldId id="273" r:id="rId9"/>
    <p:sldId id="274" r:id="rId10"/>
    <p:sldId id="307" r:id="rId11"/>
    <p:sldId id="294" r:id="rId12"/>
    <p:sldId id="305" r:id="rId13"/>
    <p:sldId id="301" r:id="rId14"/>
    <p:sldId id="317" r:id="rId15"/>
    <p:sldId id="313" r:id="rId16"/>
    <p:sldId id="310" r:id="rId17"/>
    <p:sldId id="296" r:id="rId18"/>
    <p:sldId id="295" r:id="rId19"/>
    <p:sldId id="318" r:id="rId20"/>
    <p:sldId id="312" r:id="rId21"/>
    <p:sldId id="264" r:id="rId22"/>
    <p:sldId id="311"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C9EC"/>
    <a:srgbClr val="8E0000"/>
    <a:srgbClr val="F42FEB"/>
    <a:srgbClr val="73166F"/>
    <a:srgbClr val="004520"/>
    <a:srgbClr val="00632D"/>
    <a:srgbClr val="001848"/>
    <a:srgbClr val="188ED6"/>
    <a:srgbClr val="6DAF27"/>
    <a:srgbClr val="EA3D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3"/>
    <p:restoredTop sz="94633"/>
  </p:normalViewPr>
  <p:slideViewPr>
    <p:cSldViewPr snapToGrid="0">
      <p:cViewPr>
        <p:scale>
          <a:sx n="61" d="100"/>
          <a:sy n="61" d="100"/>
        </p:scale>
        <p:origin x="1568" y="1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C87E79C-8761-E466-16BA-B987E8FF37F7}"/>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2FBE7A70-A81A-0700-0D35-BE9C67A131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0A87A033-78B2-94E4-C78D-737238DE36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622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4fb5f8f73d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4fb5f8f73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883C338-6AED-FAA8-3C98-192F4239B230}"/>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1B892127-3246-C3A7-F458-CFACE3EB12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3F31BAA6-6B12-A088-CFCD-A099128E89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808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7313E78-7883-559C-268D-8F8105355BC4}"/>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5701986F-DEBF-E410-E528-48AF766232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701928F8-4052-19F3-BEC1-B7E6AB2D78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512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2072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280CA19-E023-C9CD-3DAA-CD5E85F12C02}"/>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C3AB9665-F8FB-AFC5-23B0-F4214CBEFF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EFF48127-A1AE-FEF1-A238-F6E02AA8AB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970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14D6111-F26D-1BDF-D527-92B00B04CDCD}"/>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8796BA69-BE61-3815-C9E3-634178D290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5B658493-0F64-DDC6-E82F-256B844197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912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8839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437ECB1-64C1-3EF2-BB64-624E413D865C}"/>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5FD3F26F-D371-660C-4536-09A930AB33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C754806C-EA19-350C-E668-376CF2C3A0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181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1983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2029089-7E5E-3D77-83E4-3A78C0FFE603}"/>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398F47D5-5B72-1758-3023-C1B063EFE2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3EBC2B8E-55C9-9BDC-B0C8-41B7A437C3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433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6FAD-3591-E441-3C01-EE10CBC52D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28498-D50F-70DE-E322-3707A65597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C93CB-CB29-8148-F699-B1AFD2484A6C}"/>
              </a:ext>
            </a:extLst>
          </p:cNvPr>
          <p:cNvSpPr>
            <a:spLocks noGrp="1"/>
          </p:cNvSpPr>
          <p:nvPr>
            <p:ph type="dt" sz="half" idx="10"/>
          </p:nvPr>
        </p:nvSpPr>
        <p:spPr/>
        <p:txBody>
          <a:bodyPr/>
          <a:lstStyle/>
          <a:p>
            <a:fld id="{46D60EDA-5034-450B-9714-8A080F5EC8ED}" type="datetimeFigureOut">
              <a:rPr lang="en-US" smtClean="0"/>
              <a:t>4/30/25</a:t>
            </a:fld>
            <a:endParaRPr lang="en-US"/>
          </a:p>
        </p:txBody>
      </p:sp>
      <p:sp>
        <p:nvSpPr>
          <p:cNvPr id="5" name="Footer Placeholder 4">
            <a:extLst>
              <a:ext uri="{FF2B5EF4-FFF2-40B4-BE49-F238E27FC236}">
                <a16:creationId xmlns:a16="http://schemas.microsoft.com/office/drawing/2014/main" id="{AB0700E8-F83C-EC56-B778-0E9C1425E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8235B8-5C99-B07E-C940-C3EAE1E6F1B0}"/>
              </a:ext>
            </a:extLst>
          </p:cNvPr>
          <p:cNvSpPr>
            <a:spLocks noGrp="1"/>
          </p:cNvSpPr>
          <p:nvPr>
            <p:ph type="sldNum" sz="quarter" idx="12"/>
          </p:nvPr>
        </p:nvSpPr>
        <p:spPr/>
        <p:txBody>
          <a:bodyPr/>
          <a:lstStyle/>
          <a:p>
            <a:fld id="{E8373132-E953-4991-8C70-9EC69B1A2227}" type="slidenum">
              <a:rPr lang="en-US" smtClean="0"/>
              <a:t>‹#›</a:t>
            </a:fld>
            <a:endParaRPr lang="en-US"/>
          </a:p>
        </p:txBody>
      </p:sp>
    </p:spTree>
    <p:extLst>
      <p:ext uri="{BB962C8B-B14F-4D97-AF65-F5344CB8AC3E}">
        <p14:creationId xmlns:p14="http://schemas.microsoft.com/office/powerpoint/2010/main" val="332413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pic>
        <p:nvPicPr>
          <p:cNvPr id="9" name="Picture 8">
            <a:extLst>
              <a:ext uri="{FF2B5EF4-FFF2-40B4-BE49-F238E27FC236}">
                <a16:creationId xmlns:a16="http://schemas.microsoft.com/office/drawing/2014/main" id="{3B9C2B6C-AE5F-3E4B-6C59-F3E1A2E4BBAE}"/>
              </a:ext>
            </a:extLst>
          </p:cNvPr>
          <p:cNvPicPr>
            <a:picLocks noChangeAspect="1"/>
          </p:cNvPicPr>
          <p:nvPr userDrawn="1"/>
        </p:nvPicPr>
        <p:blipFill>
          <a:blip r:embed="rId12"/>
          <a:srcRect l="28037" r="55879"/>
          <a:stretch/>
        </p:blipFill>
        <p:spPr>
          <a:xfrm>
            <a:off x="7903346" y="0"/>
            <a:ext cx="1240654" cy="5143500"/>
          </a:xfrm>
          <a:prstGeom prst="rect">
            <a:avLst/>
          </a:prstGeom>
        </p:spPr>
      </p:pic>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A9E3E3A-E847-E15E-6E7B-A6ADB92C9F5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5880448-148C-F544-1EDB-9F3838FCCD98}"/>
              </a:ext>
            </a:extLst>
          </p:cNvPr>
          <p:cNvPicPr>
            <a:picLocks noChangeAspect="1"/>
          </p:cNvPicPr>
          <p:nvPr/>
        </p:nvPicPr>
        <p:blipFill>
          <a:blip r:embed="rId3"/>
          <a:srcRect t="3758" b="14607"/>
          <a:stretch/>
        </p:blipFill>
        <p:spPr>
          <a:xfrm>
            <a:off x="0" y="0"/>
            <a:ext cx="9144000" cy="5143500"/>
          </a:xfrm>
          <a:prstGeom prst="rect">
            <a:avLst/>
          </a:prstGeom>
        </p:spPr>
      </p:pic>
      <p:sp>
        <p:nvSpPr>
          <p:cNvPr id="4" name="TextBox 3">
            <a:extLst>
              <a:ext uri="{FF2B5EF4-FFF2-40B4-BE49-F238E27FC236}">
                <a16:creationId xmlns:a16="http://schemas.microsoft.com/office/drawing/2014/main" id="{C39D43E0-ABDA-6B9D-C966-0C0A7A974DF8}"/>
              </a:ext>
            </a:extLst>
          </p:cNvPr>
          <p:cNvSpPr txBox="1"/>
          <p:nvPr/>
        </p:nvSpPr>
        <p:spPr>
          <a:xfrm>
            <a:off x="0" y="0"/>
            <a:ext cx="9144000" cy="5143500"/>
          </a:xfrm>
          <a:prstGeom prst="rect">
            <a:avLst/>
          </a:prstGeom>
          <a:solidFill>
            <a:srgbClr val="001848">
              <a:alpha val="40000"/>
            </a:srgbClr>
          </a:solidFill>
          <a:ln>
            <a:solidFill>
              <a:srgbClr val="002060"/>
            </a:solidFill>
          </a:ln>
        </p:spPr>
        <p:txBody>
          <a:bodyPr wrap="square" rtlCol="0">
            <a:spAutoFit/>
          </a:bodyPr>
          <a:lstStyle/>
          <a:p>
            <a:endParaRPr lang="en-US"/>
          </a:p>
        </p:txBody>
      </p:sp>
      <p:sp>
        <p:nvSpPr>
          <p:cNvPr id="6" name="TextBox 5">
            <a:extLst>
              <a:ext uri="{FF2B5EF4-FFF2-40B4-BE49-F238E27FC236}">
                <a16:creationId xmlns:a16="http://schemas.microsoft.com/office/drawing/2014/main" id="{FADDF64A-795C-E713-B904-0CC454045D4B}"/>
              </a:ext>
            </a:extLst>
          </p:cNvPr>
          <p:cNvSpPr txBox="1"/>
          <p:nvPr/>
        </p:nvSpPr>
        <p:spPr>
          <a:xfrm>
            <a:off x="311888" y="1940649"/>
            <a:ext cx="6585098" cy="1261884"/>
          </a:xfrm>
          <a:prstGeom prst="rect">
            <a:avLst/>
          </a:prstGeom>
          <a:solidFill>
            <a:srgbClr val="001848"/>
          </a:solidFill>
        </p:spPr>
        <p:txBody>
          <a:bodyPr wrap="square">
            <a:spAutoFit/>
          </a:bodyPr>
          <a:lstStyle/>
          <a:p>
            <a:r>
              <a:rPr kumimoji="0" lang="en-GB" sz="4800" b="1" i="0" u="none" strike="noStrike" kern="0" cap="none" spc="0" normalizeH="0" baseline="0" noProof="0">
                <a:ln>
                  <a:noFill/>
                </a:ln>
                <a:solidFill>
                  <a:schemeClr val="bg1"/>
                </a:solidFill>
                <a:effectLst/>
                <a:uLnTx/>
                <a:uFillTx/>
                <a:latin typeface="Arial"/>
                <a:cs typeface="Arial"/>
                <a:sym typeface="Arial"/>
              </a:rPr>
              <a:t>iCare Bot</a:t>
            </a:r>
          </a:p>
          <a:p>
            <a:r>
              <a:rPr kumimoji="0" lang="en-GB" sz="2800" b="1" i="0" u="none" strike="noStrike" kern="0" cap="none" spc="0" normalizeH="0" baseline="0" noProof="0">
                <a:ln>
                  <a:noFill/>
                </a:ln>
                <a:solidFill>
                  <a:schemeClr val="bg1"/>
                </a:solidFill>
                <a:effectLst/>
                <a:uLnTx/>
                <a:uFillTx/>
                <a:latin typeface="Arial"/>
                <a:cs typeface="Arial"/>
                <a:sym typeface="Arial"/>
              </a:rPr>
              <a:t>Symptom Checker</a:t>
            </a:r>
            <a:endParaRPr lang="en-US" sz="900" b="1">
              <a:solidFill>
                <a:schemeClr val="bg1"/>
              </a:solidFill>
            </a:endParaRPr>
          </a:p>
        </p:txBody>
      </p:sp>
      <p:sp>
        <p:nvSpPr>
          <p:cNvPr id="7" name="TextBox 6">
            <a:extLst>
              <a:ext uri="{FF2B5EF4-FFF2-40B4-BE49-F238E27FC236}">
                <a16:creationId xmlns:a16="http://schemas.microsoft.com/office/drawing/2014/main" id="{36381BBE-22A5-B798-2E19-B112614370CE}"/>
              </a:ext>
            </a:extLst>
          </p:cNvPr>
          <p:cNvSpPr txBox="1"/>
          <p:nvPr/>
        </p:nvSpPr>
        <p:spPr>
          <a:xfrm>
            <a:off x="311888" y="3202533"/>
            <a:ext cx="2314937" cy="276999"/>
          </a:xfrm>
          <a:prstGeom prst="rect">
            <a:avLst/>
          </a:prstGeom>
          <a:solidFill>
            <a:srgbClr val="C00000"/>
          </a:solidFill>
        </p:spPr>
        <p:txBody>
          <a:bodyPr wrap="square" rtlCol="0">
            <a:spAutoFit/>
          </a:bodyPr>
          <a:lstStyle/>
          <a:p>
            <a:r>
              <a:rPr lang="en-US" sz="1200" b="1">
                <a:solidFill>
                  <a:schemeClr val="bg1"/>
                </a:solidFill>
              </a:rPr>
              <a:t>Gen Ai Project Presentation</a:t>
            </a:r>
          </a:p>
        </p:txBody>
      </p:sp>
    </p:spTree>
    <p:extLst>
      <p:ext uri="{BB962C8B-B14F-4D97-AF65-F5344CB8AC3E}">
        <p14:creationId xmlns:p14="http://schemas.microsoft.com/office/powerpoint/2010/main" val="267867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a:extLst>
            <a:ext uri="{FF2B5EF4-FFF2-40B4-BE49-F238E27FC236}">
              <a16:creationId xmlns:a16="http://schemas.microsoft.com/office/drawing/2014/main" id="{A89CB37E-2690-AE3D-E973-C9311BB7837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E79414F-1606-DCB0-9F28-638B8F36EF34}"/>
              </a:ext>
            </a:extLst>
          </p:cNvPr>
          <p:cNvPicPr>
            <a:picLocks noChangeAspect="1"/>
          </p:cNvPicPr>
          <p:nvPr/>
        </p:nvPicPr>
        <p:blipFill>
          <a:blip r:embed="rId3"/>
          <a:srcRect r="5740"/>
          <a:stretch/>
        </p:blipFill>
        <p:spPr>
          <a:xfrm>
            <a:off x="0" y="0"/>
            <a:ext cx="9144000" cy="5143500"/>
          </a:xfrm>
          <a:prstGeom prst="rect">
            <a:avLst/>
          </a:prstGeom>
          <a:solidFill>
            <a:srgbClr val="002060"/>
          </a:solidFill>
        </p:spPr>
      </p:pic>
      <p:sp>
        <p:nvSpPr>
          <p:cNvPr id="12" name="Google Shape;54;p13">
            <a:extLst>
              <a:ext uri="{FF2B5EF4-FFF2-40B4-BE49-F238E27FC236}">
                <a16:creationId xmlns:a16="http://schemas.microsoft.com/office/drawing/2014/main" id="{73CAFF5D-56FC-994A-D42A-5A88761A45BC}"/>
              </a:ext>
            </a:extLst>
          </p:cNvPr>
          <p:cNvSpPr txBox="1">
            <a:spLocks noGrp="1"/>
          </p:cNvSpPr>
          <p:nvPr>
            <p:ph type="ctrTitle"/>
          </p:nvPr>
        </p:nvSpPr>
        <p:spPr>
          <a:xfrm>
            <a:off x="0" y="2658140"/>
            <a:ext cx="5947145" cy="850604"/>
          </a:xfrm>
          <a:prstGeom prst="rect">
            <a:avLst/>
          </a:prstGeom>
          <a:solidFill>
            <a:srgbClr val="002060">
              <a:alpha val="81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sz="4800" b="1">
                <a:solidFill>
                  <a:schemeClr val="bg1"/>
                </a:solidFill>
              </a:rPr>
              <a:t>How it Works </a:t>
            </a:r>
            <a:endParaRPr sz="4800" b="1">
              <a:solidFill>
                <a:schemeClr val="bg1"/>
              </a:solidFill>
            </a:endParaRPr>
          </a:p>
        </p:txBody>
      </p:sp>
    </p:spTree>
    <p:extLst>
      <p:ext uri="{BB962C8B-B14F-4D97-AF65-F5344CB8AC3E}">
        <p14:creationId xmlns:p14="http://schemas.microsoft.com/office/powerpoint/2010/main" val="2705202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5012C-FCD5-16C7-55D0-ABA54359B2E1}"/>
              </a:ext>
            </a:extLst>
          </p:cNvPr>
          <p:cNvSpPr>
            <a:spLocks noGrp="1"/>
          </p:cNvSpPr>
          <p:nvPr>
            <p:ph type="title"/>
          </p:nvPr>
        </p:nvSpPr>
        <p:spPr>
          <a:xfrm>
            <a:off x="84966" y="63912"/>
            <a:ext cx="8520600" cy="725213"/>
          </a:xfrm>
        </p:spPr>
        <p:txBody>
          <a:bodyPr>
            <a:normAutofit fontScale="90000"/>
          </a:bodyPr>
          <a:lstStyle/>
          <a:p>
            <a:r>
              <a:rPr lang="en-US" sz="3600" b="1"/>
              <a:t>Functionality</a:t>
            </a:r>
          </a:p>
        </p:txBody>
      </p:sp>
      <p:sp>
        <p:nvSpPr>
          <p:cNvPr id="11" name="TextBox 10">
            <a:extLst>
              <a:ext uri="{FF2B5EF4-FFF2-40B4-BE49-F238E27FC236}">
                <a16:creationId xmlns:a16="http://schemas.microsoft.com/office/drawing/2014/main" id="{CC8F4F7A-9B79-3E8E-5A70-BD8DB88E5773}"/>
              </a:ext>
            </a:extLst>
          </p:cNvPr>
          <p:cNvSpPr txBox="1"/>
          <p:nvPr/>
        </p:nvSpPr>
        <p:spPr>
          <a:xfrm>
            <a:off x="148762" y="2839797"/>
            <a:ext cx="1864430" cy="430887"/>
          </a:xfrm>
          <a:prstGeom prst="rect">
            <a:avLst/>
          </a:prstGeom>
          <a:solidFill>
            <a:schemeClr val="bg1"/>
          </a:solidFill>
          <a:ln>
            <a:solidFill>
              <a:srgbClr val="FDBEBB"/>
            </a:solidFill>
          </a:ln>
        </p:spPr>
        <p:txBody>
          <a:bodyPr wrap="square">
            <a:spAutoFit/>
          </a:bodyPr>
          <a:lstStyle/>
          <a:p>
            <a:pPr algn="ctr"/>
            <a:r>
              <a:rPr lang="en-US" sz="1100" dirty="0">
                <a:solidFill>
                  <a:schemeClr val="tx1"/>
                </a:solidFill>
              </a:rPr>
              <a:t>Analyzes user symptom input.</a:t>
            </a:r>
          </a:p>
        </p:txBody>
      </p:sp>
      <p:sp>
        <p:nvSpPr>
          <p:cNvPr id="14" name="Rectangle: Rounded Corners 13">
            <a:extLst>
              <a:ext uri="{FF2B5EF4-FFF2-40B4-BE49-F238E27FC236}">
                <a16:creationId xmlns:a16="http://schemas.microsoft.com/office/drawing/2014/main" id="{83BFB53F-DBD7-E5D1-D450-5BD842D25043}"/>
              </a:ext>
            </a:extLst>
          </p:cNvPr>
          <p:cNvSpPr/>
          <p:nvPr/>
        </p:nvSpPr>
        <p:spPr>
          <a:xfrm>
            <a:off x="275652" y="2492166"/>
            <a:ext cx="1586023" cy="394137"/>
          </a:xfrm>
          <a:prstGeom prst="roundRect">
            <a:avLst/>
          </a:prstGeom>
          <a:solidFill>
            <a:srgbClr val="FDB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NLP Processing</a:t>
            </a:r>
            <a:endParaRPr lang="en-US" sz="1100">
              <a:solidFill>
                <a:schemeClr val="tx1"/>
              </a:solidFill>
            </a:endParaRPr>
          </a:p>
        </p:txBody>
      </p:sp>
      <p:sp>
        <p:nvSpPr>
          <p:cNvPr id="15" name="Rectangle: Rounded Corners 14">
            <a:extLst>
              <a:ext uri="{FF2B5EF4-FFF2-40B4-BE49-F238E27FC236}">
                <a16:creationId xmlns:a16="http://schemas.microsoft.com/office/drawing/2014/main" id="{AE14FF33-B013-8A4F-E32A-6AE9AAF9FD33}"/>
              </a:ext>
            </a:extLst>
          </p:cNvPr>
          <p:cNvSpPr/>
          <p:nvPr/>
        </p:nvSpPr>
        <p:spPr>
          <a:xfrm>
            <a:off x="2378054" y="1074790"/>
            <a:ext cx="1722663" cy="432080"/>
          </a:xfrm>
          <a:prstGeom prst="roundRect">
            <a:avLst/>
          </a:prstGeom>
          <a:solidFill>
            <a:srgbClr val="0018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chemeClr val="bg1"/>
                </a:solidFill>
                <a:effectLst/>
                <a:uLnTx/>
                <a:uFillTx/>
                <a:latin typeface="Arial"/>
                <a:cs typeface="Arial"/>
                <a:sym typeface="Arial"/>
              </a:rPr>
              <a:t>Symptom-to-Condition Matching </a:t>
            </a:r>
            <a:endParaRPr kumimoji="0" lang="en-US" sz="1100" b="0" i="0" u="none" strike="noStrike" kern="0" cap="none" spc="0" normalizeH="0" baseline="0" noProof="0">
              <a:ln>
                <a:noFill/>
              </a:ln>
              <a:solidFill>
                <a:schemeClr val="bg1"/>
              </a:solidFill>
              <a:effectLst/>
              <a:uLnTx/>
              <a:uFillTx/>
              <a:latin typeface="Arial"/>
              <a:cs typeface="Arial"/>
              <a:sym typeface="Arial"/>
            </a:endParaRPr>
          </a:p>
        </p:txBody>
      </p:sp>
      <p:sp>
        <p:nvSpPr>
          <p:cNvPr id="17" name="TextBox 16">
            <a:extLst>
              <a:ext uri="{FF2B5EF4-FFF2-40B4-BE49-F238E27FC236}">
                <a16:creationId xmlns:a16="http://schemas.microsoft.com/office/drawing/2014/main" id="{C7A719AE-778D-6D73-7765-424E9CE1A9EE}"/>
              </a:ext>
            </a:extLst>
          </p:cNvPr>
          <p:cNvSpPr txBox="1"/>
          <p:nvPr/>
        </p:nvSpPr>
        <p:spPr>
          <a:xfrm>
            <a:off x="2195622" y="1464646"/>
            <a:ext cx="2087526" cy="769441"/>
          </a:xfrm>
          <a:prstGeom prst="rect">
            <a:avLst/>
          </a:prstGeom>
          <a:solidFill>
            <a:schemeClr val="bg1"/>
          </a:solidFill>
          <a:ln>
            <a:solidFill>
              <a:srgbClr val="001848"/>
            </a:solidFill>
          </a:ln>
        </p:spPr>
        <p:txBody>
          <a:bodyPr wrap="square">
            <a:spAutoFit/>
          </a:bodyPr>
          <a:lstStyle/>
          <a:p>
            <a:pPr marR="0" lvl="0" algn="ctr" defTabSz="914400" rtl="0" eaLnBrk="1" fontAlgn="auto" latinLnBrk="0" hangingPunct="1">
              <a:lnSpc>
                <a:spcPct val="100000"/>
              </a:lnSpc>
              <a:spcBef>
                <a:spcPts val="0"/>
              </a:spcBef>
              <a:spcAft>
                <a:spcPts val="0"/>
              </a:spcAft>
              <a:buClr>
                <a:srgbClr val="000000"/>
              </a:buClr>
              <a:buSzTx/>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Searches the FAISS database for the most relevant medical records.</a:t>
            </a:r>
          </a:p>
          <a:p>
            <a:pPr marR="0" lvl="0" algn="ctr" defTabSz="914400" rtl="0" eaLnBrk="1" fontAlgn="auto" latinLnBrk="0" hangingPunct="1">
              <a:lnSpc>
                <a:spcPct val="100000"/>
              </a:lnSpc>
              <a:spcBef>
                <a:spcPts val="0"/>
              </a:spcBef>
              <a:spcAft>
                <a:spcPts val="0"/>
              </a:spcAft>
              <a:buClr>
                <a:srgbClr val="000000"/>
              </a:buClr>
              <a:buSzTx/>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TextBox 17">
            <a:extLst>
              <a:ext uri="{FF2B5EF4-FFF2-40B4-BE49-F238E27FC236}">
                <a16:creationId xmlns:a16="http://schemas.microsoft.com/office/drawing/2014/main" id="{8E5679D4-A5D0-EC44-226C-673FD0E22BAF}"/>
              </a:ext>
            </a:extLst>
          </p:cNvPr>
          <p:cNvSpPr txBox="1"/>
          <p:nvPr/>
        </p:nvSpPr>
        <p:spPr>
          <a:xfrm>
            <a:off x="148762" y="1464647"/>
            <a:ext cx="1864430" cy="769441"/>
          </a:xfrm>
          <a:prstGeom prst="rect">
            <a:avLst/>
          </a:prstGeom>
          <a:solidFill>
            <a:schemeClr val="bg1"/>
          </a:solidFill>
          <a:ln>
            <a:solidFill>
              <a:srgbClr val="C00000"/>
            </a:solidFill>
          </a:ln>
        </p:spPr>
        <p:txBody>
          <a:bodyPr wrap="square">
            <a:spAutoFit/>
          </a:bodyPr>
          <a:lstStyle/>
          <a:p>
            <a:pPr algn="ctr"/>
            <a:r>
              <a:rPr lang="en-US" sz="1100" dirty="0"/>
              <a:t>Combines retrieved data with GenAI (GPT) to produce grounded answers.</a:t>
            </a:r>
          </a:p>
        </p:txBody>
      </p:sp>
      <p:sp>
        <p:nvSpPr>
          <p:cNvPr id="19" name="Rectangle: Rounded Corners 18">
            <a:extLst>
              <a:ext uri="{FF2B5EF4-FFF2-40B4-BE49-F238E27FC236}">
                <a16:creationId xmlns:a16="http://schemas.microsoft.com/office/drawing/2014/main" id="{8A9FE331-9DBA-BE93-01C8-E5110CE9A752}"/>
              </a:ext>
            </a:extLst>
          </p:cNvPr>
          <p:cNvSpPr/>
          <p:nvPr/>
        </p:nvSpPr>
        <p:spPr>
          <a:xfrm>
            <a:off x="275653" y="1074791"/>
            <a:ext cx="1586023" cy="434658"/>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bg1"/>
                </a:solidFill>
              </a:rPr>
              <a:t>RAG Pipeline</a:t>
            </a:r>
            <a:endParaRPr lang="en-US" sz="1050">
              <a:solidFill>
                <a:schemeClr val="bg1"/>
              </a:solidFill>
            </a:endParaRPr>
          </a:p>
        </p:txBody>
      </p:sp>
      <p:sp>
        <p:nvSpPr>
          <p:cNvPr id="20" name="Rectangle: Rounded Corners 19">
            <a:extLst>
              <a:ext uri="{FF2B5EF4-FFF2-40B4-BE49-F238E27FC236}">
                <a16:creationId xmlns:a16="http://schemas.microsoft.com/office/drawing/2014/main" id="{15B46960-93C4-7A10-8F98-5C15088C1346}"/>
              </a:ext>
            </a:extLst>
          </p:cNvPr>
          <p:cNvSpPr/>
          <p:nvPr/>
        </p:nvSpPr>
        <p:spPr>
          <a:xfrm>
            <a:off x="2353432" y="2492166"/>
            <a:ext cx="1722663" cy="362976"/>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t>Condition Suggestion</a:t>
            </a:r>
          </a:p>
        </p:txBody>
      </p:sp>
      <p:sp>
        <p:nvSpPr>
          <p:cNvPr id="21" name="TextBox 20">
            <a:extLst>
              <a:ext uri="{FF2B5EF4-FFF2-40B4-BE49-F238E27FC236}">
                <a16:creationId xmlns:a16="http://schemas.microsoft.com/office/drawing/2014/main" id="{3B799801-F695-363A-E1B1-E7A1C88FC54A}"/>
              </a:ext>
            </a:extLst>
          </p:cNvPr>
          <p:cNvSpPr txBox="1"/>
          <p:nvPr/>
        </p:nvSpPr>
        <p:spPr>
          <a:xfrm>
            <a:off x="2195622" y="2839797"/>
            <a:ext cx="2087526" cy="430887"/>
          </a:xfrm>
          <a:prstGeom prst="rect">
            <a:avLst/>
          </a:prstGeom>
          <a:solidFill>
            <a:schemeClr val="bg1"/>
          </a:solidFill>
          <a:ln>
            <a:solidFill>
              <a:srgbClr val="FFC000"/>
            </a:solidFill>
          </a:ln>
        </p:spPr>
        <p:txBody>
          <a:bodyPr wrap="square">
            <a:spAutoFit/>
          </a:bodyPr>
          <a:lstStyle/>
          <a:p>
            <a:pPr marR="0" lvl="0" algn="ctr" defTabSz="914400" rtl="0" eaLnBrk="1" fontAlgn="auto" latinLnBrk="0" hangingPunct="1">
              <a:lnSpc>
                <a:spcPct val="100000"/>
              </a:lnSpc>
              <a:spcBef>
                <a:spcPts val="0"/>
              </a:spcBef>
              <a:spcAft>
                <a:spcPts val="0"/>
              </a:spcAft>
              <a:buClr>
                <a:srgbClr val="000000"/>
              </a:buClr>
              <a:buSzTx/>
              <a:tabLst/>
              <a:defRPr/>
            </a:pPr>
            <a:r>
              <a:rPr lang="en-US" sz="1100" dirty="0"/>
              <a:t>Generates a list of possible conditions based on matching.</a:t>
            </a:r>
          </a:p>
        </p:txBody>
      </p:sp>
      <p:sp>
        <p:nvSpPr>
          <p:cNvPr id="22" name="TextBox 21">
            <a:extLst>
              <a:ext uri="{FF2B5EF4-FFF2-40B4-BE49-F238E27FC236}">
                <a16:creationId xmlns:a16="http://schemas.microsoft.com/office/drawing/2014/main" id="{40B92287-8A7A-5DFB-2390-337ADE23E417}"/>
              </a:ext>
            </a:extLst>
          </p:cNvPr>
          <p:cNvSpPr txBox="1"/>
          <p:nvPr/>
        </p:nvSpPr>
        <p:spPr>
          <a:xfrm>
            <a:off x="173384" y="4008569"/>
            <a:ext cx="1864430" cy="430887"/>
          </a:xfrm>
          <a:prstGeom prst="rect">
            <a:avLst/>
          </a:prstGeom>
          <a:solidFill>
            <a:schemeClr val="bg1"/>
          </a:solidFill>
          <a:ln>
            <a:solidFill>
              <a:schemeClr val="tx1"/>
            </a:solidFill>
          </a:ln>
        </p:spPr>
        <p:txBody>
          <a:bodyPr wrap="square">
            <a:spAutoFit/>
          </a:bodyPr>
          <a:lstStyle/>
          <a:p>
            <a:r>
              <a:rPr lang="en-US" sz="1100">
                <a:solidFill>
                  <a:schemeClr val="tx1"/>
                </a:solidFill>
              </a:rPr>
              <a:t>Classifies symptoms as urgent or non-urgent.</a:t>
            </a:r>
          </a:p>
        </p:txBody>
      </p:sp>
      <p:sp>
        <p:nvSpPr>
          <p:cNvPr id="23" name="Rectangle: Rounded Corners 22">
            <a:extLst>
              <a:ext uri="{FF2B5EF4-FFF2-40B4-BE49-F238E27FC236}">
                <a16:creationId xmlns:a16="http://schemas.microsoft.com/office/drawing/2014/main" id="{B5543281-02A6-A0EC-310A-911E0AFF7696}"/>
              </a:ext>
            </a:extLst>
          </p:cNvPr>
          <p:cNvSpPr/>
          <p:nvPr/>
        </p:nvSpPr>
        <p:spPr>
          <a:xfrm>
            <a:off x="331193" y="3621214"/>
            <a:ext cx="1524189" cy="394137"/>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bg1"/>
                </a:solidFill>
              </a:rPr>
              <a:t>Urgency Classification</a:t>
            </a:r>
            <a:endParaRPr lang="en-US" sz="1050">
              <a:solidFill>
                <a:schemeClr val="bg1"/>
              </a:solidFill>
            </a:endParaRPr>
          </a:p>
        </p:txBody>
      </p:sp>
      <p:sp>
        <p:nvSpPr>
          <p:cNvPr id="24" name="Rectangle: Rounded Corners 23">
            <a:extLst>
              <a:ext uri="{FF2B5EF4-FFF2-40B4-BE49-F238E27FC236}">
                <a16:creationId xmlns:a16="http://schemas.microsoft.com/office/drawing/2014/main" id="{83EAF979-DB1E-FE8F-8ACB-83DF5FE74615}"/>
              </a:ext>
            </a:extLst>
          </p:cNvPr>
          <p:cNvSpPr/>
          <p:nvPr/>
        </p:nvSpPr>
        <p:spPr>
          <a:xfrm>
            <a:off x="2378054" y="3618315"/>
            <a:ext cx="1722663" cy="394137"/>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t>Scalability</a:t>
            </a:r>
            <a:endParaRPr kumimoji="0" lang="en-US" sz="1100" b="0" i="0" u="none" strike="noStrike" kern="0" cap="none" spc="0" normalizeH="0" baseline="0" noProof="0">
              <a:ln>
                <a:noFill/>
              </a:ln>
              <a:solidFill>
                <a:schemeClr val="bg1"/>
              </a:solidFill>
              <a:effectLst/>
              <a:uLnTx/>
              <a:uFillTx/>
              <a:latin typeface="Arial"/>
              <a:cs typeface="Arial"/>
              <a:sym typeface="Arial"/>
            </a:endParaRPr>
          </a:p>
        </p:txBody>
      </p:sp>
      <p:sp>
        <p:nvSpPr>
          <p:cNvPr id="25" name="TextBox 24">
            <a:extLst>
              <a:ext uri="{FF2B5EF4-FFF2-40B4-BE49-F238E27FC236}">
                <a16:creationId xmlns:a16="http://schemas.microsoft.com/office/drawing/2014/main" id="{6CA3B128-BCDA-AC33-5931-917D20BB92C0}"/>
              </a:ext>
            </a:extLst>
          </p:cNvPr>
          <p:cNvSpPr txBox="1"/>
          <p:nvPr/>
        </p:nvSpPr>
        <p:spPr>
          <a:xfrm>
            <a:off x="2195623" y="3988904"/>
            <a:ext cx="2087526" cy="430887"/>
          </a:xfrm>
          <a:prstGeom prst="rect">
            <a:avLst/>
          </a:prstGeom>
          <a:solidFill>
            <a:schemeClr val="bg1"/>
          </a:solidFill>
          <a:ln>
            <a:solidFill>
              <a:schemeClr val="accent6">
                <a:lumMod val="50000"/>
              </a:schemeClr>
            </a:solidFill>
          </a:ln>
        </p:spPr>
        <p:txBody>
          <a:bodyPr wrap="square">
            <a:spAutoFit/>
          </a:bodyPr>
          <a:lstStyle/>
          <a:p>
            <a:pPr marR="0" lvl="0" algn="ctr" defTabSz="914400" rtl="0" eaLnBrk="1" fontAlgn="auto" latinLnBrk="0" hangingPunct="1">
              <a:lnSpc>
                <a:spcPct val="100000"/>
              </a:lnSpc>
              <a:spcBef>
                <a:spcPts val="0"/>
              </a:spcBef>
              <a:spcAft>
                <a:spcPts val="0"/>
              </a:spcAft>
              <a:buClr>
                <a:srgbClr val="000000"/>
              </a:buClr>
              <a:buSzTx/>
              <a:tabLst/>
              <a:defRPr/>
            </a:pPr>
            <a:r>
              <a:rPr lang="en-US" sz="1100" dirty="0"/>
              <a:t>Many patients can use it at once.</a:t>
            </a: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5" name="Picture 54">
            <a:extLst>
              <a:ext uri="{FF2B5EF4-FFF2-40B4-BE49-F238E27FC236}">
                <a16:creationId xmlns:a16="http://schemas.microsoft.com/office/drawing/2014/main" id="{F194B7FA-BFC7-3B5C-79C6-D84ADDDD5AED}"/>
              </a:ext>
            </a:extLst>
          </p:cNvPr>
          <p:cNvPicPr>
            <a:picLocks noChangeAspect="1"/>
          </p:cNvPicPr>
          <p:nvPr/>
        </p:nvPicPr>
        <p:blipFill>
          <a:blip r:embed="rId2"/>
          <a:srcRect l="19009" r="25904"/>
          <a:stretch/>
        </p:blipFill>
        <p:spPr>
          <a:xfrm>
            <a:off x="4860853" y="1464646"/>
            <a:ext cx="2849526" cy="2955145"/>
          </a:xfrm>
          <a:prstGeom prst="rect">
            <a:avLst/>
          </a:prstGeom>
        </p:spPr>
      </p:pic>
    </p:spTree>
    <p:extLst>
      <p:ext uri="{BB962C8B-B14F-4D97-AF65-F5344CB8AC3E}">
        <p14:creationId xmlns:p14="http://schemas.microsoft.com/office/powerpoint/2010/main" val="3831854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05ED5588-F8D1-240A-64F4-A0C0274099AF}"/>
              </a:ext>
            </a:extLst>
          </p:cNvPr>
          <p:cNvGrpSpPr/>
          <p:nvPr/>
        </p:nvGrpSpPr>
        <p:grpSpPr>
          <a:xfrm>
            <a:off x="8156" y="-27270"/>
            <a:ext cx="9204626" cy="5170771"/>
            <a:chOff x="8156" y="-27270"/>
            <a:chExt cx="9204626" cy="5170771"/>
          </a:xfrm>
        </p:grpSpPr>
        <p:sp>
          <p:nvSpPr>
            <p:cNvPr id="41" name="Rectangle 40">
              <a:extLst>
                <a:ext uri="{FF2B5EF4-FFF2-40B4-BE49-F238E27FC236}">
                  <a16:creationId xmlns:a16="http://schemas.microsoft.com/office/drawing/2014/main" id="{01B3B11B-B78F-4E18-6FE4-461DC91E461C}"/>
                </a:ext>
              </a:extLst>
            </p:cNvPr>
            <p:cNvSpPr/>
            <p:nvPr/>
          </p:nvSpPr>
          <p:spPr>
            <a:xfrm>
              <a:off x="2467191" y="0"/>
              <a:ext cx="3846505" cy="5112053"/>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90040AB2-6784-4D54-9034-5DC4D7387BE5}"/>
                </a:ext>
              </a:extLst>
            </p:cNvPr>
            <p:cNvCxnSpPr>
              <a:cxnSpLocks/>
            </p:cNvCxnSpPr>
            <p:nvPr/>
          </p:nvCxnSpPr>
          <p:spPr>
            <a:xfrm>
              <a:off x="1154413" y="2279260"/>
              <a:ext cx="2262705" cy="823870"/>
            </a:xfrm>
            <a:prstGeom prst="bentConnector3">
              <a:avLst>
                <a:gd name="adj1" fmla="val 50000"/>
              </a:avLst>
            </a:prstGeom>
            <a:noFill/>
            <a:ln w="9525" cap="flat" cmpd="sng" algn="ctr">
              <a:solidFill>
                <a:srgbClr val="000000"/>
              </a:solidFill>
              <a:prstDash val="solid"/>
              <a:tailEnd type="triangle"/>
            </a:ln>
            <a:effectLst/>
          </p:spPr>
        </p:cxnSp>
        <p:cxnSp>
          <p:nvCxnSpPr>
            <p:cNvPr id="43" name="Connector: Elbow 42">
              <a:extLst>
                <a:ext uri="{FF2B5EF4-FFF2-40B4-BE49-F238E27FC236}">
                  <a16:creationId xmlns:a16="http://schemas.microsoft.com/office/drawing/2014/main" id="{8A068E87-0881-B8B0-116A-AE97093C378E}"/>
                </a:ext>
              </a:extLst>
            </p:cNvPr>
            <p:cNvCxnSpPr>
              <a:cxnSpLocks/>
            </p:cNvCxnSpPr>
            <p:nvPr/>
          </p:nvCxnSpPr>
          <p:spPr>
            <a:xfrm rot="16200000" flipH="1">
              <a:off x="5947588" y="1604184"/>
              <a:ext cx="847740" cy="827572"/>
            </a:xfrm>
            <a:prstGeom prst="bentConnector3">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460B190-7605-8ABE-DA79-DD29EB476041}"/>
                </a:ext>
              </a:extLst>
            </p:cNvPr>
            <p:cNvPicPr>
              <a:picLocks noChangeAspect="1"/>
            </p:cNvPicPr>
            <p:nvPr/>
          </p:nvPicPr>
          <p:blipFill>
            <a:blip r:embed="rId3"/>
            <a:stretch>
              <a:fillRect/>
            </a:stretch>
          </p:blipFill>
          <p:spPr>
            <a:xfrm>
              <a:off x="8156" y="-316"/>
              <a:ext cx="2292515" cy="1870051"/>
            </a:xfrm>
            <a:prstGeom prst="rect">
              <a:avLst/>
            </a:prstGeom>
          </p:spPr>
        </p:pic>
        <p:sp>
          <p:nvSpPr>
            <p:cNvPr id="5" name="TextBox 4">
              <a:extLst>
                <a:ext uri="{FF2B5EF4-FFF2-40B4-BE49-F238E27FC236}">
                  <a16:creationId xmlns:a16="http://schemas.microsoft.com/office/drawing/2014/main" id="{07AE42DC-E387-B8A2-3C4D-D78A715E8766}"/>
                </a:ext>
              </a:extLst>
            </p:cNvPr>
            <p:cNvSpPr txBox="1"/>
            <p:nvPr/>
          </p:nvSpPr>
          <p:spPr>
            <a:xfrm>
              <a:off x="44483" y="2010953"/>
              <a:ext cx="1604746" cy="430887"/>
            </a:xfrm>
            <a:prstGeom prst="rect">
              <a:avLst/>
            </a:prstGeom>
            <a:solidFill>
              <a:srgbClr val="7030A0"/>
            </a:solidFill>
          </p:spPr>
          <p:txBody>
            <a:bodyPr wrap="square">
              <a:spAutoFit/>
            </a:bodyPr>
            <a:lstStyle/>
            <a:p>
              <a:pPr algn="ctr">
                <a:buClr>
                  <a:srgbClr val="000000"/>
                </a:buClr>
                <a:buFont typeface="Arial"/>
                <a:buNone/>
              </a:pPr>
              <a:r>
                <a:rPr lang="en-US" sz="1100">
                  <a:solidFill>
                    <a:srgbClr val="FFFFFF"/>
                  </a:solidFill>
                </a:rPr>
                <a:t>User inputs symptoms in natural language</a:t>
              </a:r>
            </a:p>
          </p:txBody>
        </p:sp>
        <p:cxnSp>
          <p:nvCxnSpPr>
            <p:cNvPr id="6" name="Straight Arrow Connector 5">
              <a:extLst>
                <a:ext uri="{FF2B5EF4-FFF2-40B4-BE49-F238E27FC236}">
                  <a16:creationId xmlns:a16="http://schemas.microsoft.com/office/drawing/2014/main" id="{5E5FD25F-39AA-891C-0F74-63873CA473FA}"/>
                </a:ext>
              </a:extLst>
            </p:cNvPr>
            <p:cNvCxnSpPr>
              <a:cxnSpLocks/>
            </p:cNvCxnSpPr>
            <p:nvPr/>
          </p:nvCxnSpPr>
          <p:spPr>
            <a:xfrm flipV="1">
              <a:off x="3797565" y="1933763"/>
              <a:ext cx="1634" cy="690993"/>
            </a:xfrm>
            <a:prstGeom prst="straightConnector1">
              <a:avLst/>
            </a:prstGeom>
            <a:noFill/>
            <a:ln w="9525" cap="flat" cmpd="sng" algn="ctr">
              <a:solidFill>
                <a:srgbClr val="7030A0"/>
              </a:solidFill>
              <a:prstDash val="solid"/>
              <a:tailEnd type="triangle"/>
            </a:ln>
            <a:effectLst/>
          </p:spPr>
        </p:cxnSp>
        <p:cxnSp>
          <p:nvCxnSpPr>
            <p:cNvPr id="8" name="Straight Arrow Connector 7">
              <a:extLst>
                <a:ext uri="{FF2B5EF4-FFF2-40B4-BE49-F238E27FC236}">
                  <a16:creationId xmlns:a16="http://schemas.microsoft.com/office/drawing/2014/main" id="{A3C22024-3624-0025-CADB-7E58E54CFAF6}"/>
                </a:ext>
              </a:extLst>
            </p:cNvPr>
            <p:cNvCxnSpPr>
              <a:cxnSpLocks/>
            </p:cNvCxnSpPr>
            <p:nvPr/>
          </p:nvCxnSpPr>
          <p:spPr>
            <a:xfrm>
              <a:off x="3880874" y="3295088"/>
              <a:ext cx="861237" cy="0"/>
            </a:xfrm>
            <a:prstGeom prst="straightConnector1">
              <a:avLst/>
            </a:prstGeom>
            <a:noFill/>
            <a:ln w="9525" cap="flat" cmpd="sng" algn="ctr">
              <a:solidFill>
                <a:srgbClr val="C00000"/>
              </a:solidFill>
              <a:prstDash val="solid"/>
              <a:tailEnd type="triangle"/>
            </a:ln>
            <a:effectLst/>
          </p:spPr>
        </p:cxnSp>
        <p:pic>
          <p:nvPicPr>
            <p:cNvPr id="9" name="Picture 2" descr="Gen AI Dilemma: Embedding in Enterprise Apps v/s Data Warehouses">
              <a:extLst>
                <a:ext uri="{FF2B5EF4-FFF2-40B4-BE49-F238E27FC236}">
                  <a16:creationId xmlns:a16="http://schemas.microsoft.com/office/drawing/2014/main" id="{6DCFD27F-99DF-D8EF-9A6A-BF17D97802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132" r="5193"/>
            <a:stretch/>
          </p:blipFill>
          <p:spPr bwMode="auto">
            <a:xfrm>
              <a:off x="3425759" y="2571592"/>
              <a:ext cx="2355924" cy="21275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6EDE247-6F17-0F38-BAC5-F31D317AA1D3}"/>
                </a:ext>
              </a:extLst>
            </p:cNvPr>
            <p:cNvSpPr txBox="1"/>
            <p:nvPr/>
          </p:nvSpPr>
          <p:spPr>
            <a:xfrm>
              <a:off x="2833602" y="1491234"/>
              <a:ext cx="1539063" cy="415498"/>
            </a:xfrm>
            <a:prstGeom prst="rect">
              <a:avLst/>
            </a:prstGeom>
            <a:solidFill>
              <a:schemeClr val="accent5">
                <a:lumMod val="75000"/>
              </a:schemeClr>
            </a:solidFill>
          </p:spPr>
          <p:txBody>
            <a:bodyPr wrap="square">
              <a:spAutoFit/>
            </a:bodyPr>
            <a:lstStyle/>
            <a:p>
              <a:pPr algn="ctr">
                <a:buClr>
                  <a:srgbClr val="000000"/>
                </a:buClr>
                <a:buFont typeface="Arial"/>
                <a:buNone/>
              </a:pPr>
              <a:r>
                <a:rPr lang="en-US" sz="1050" b="1">
                  <a:solidFill>
                    <a:srgbClr val="FFFFFF"/>
                  </a:solidFill>
                </a:rPr>
                <a:t>GenAI Model processes</a:t>
              </a:r>
              <a:endParaRPr lang="en-US" sz="1050">
                <a:solidFill>
                  <a:srgbClr val="FFFFFF"/>
                </a:solidFill>
              </a:endParaRPr>
            </a:p>
          </p:txBody>
        </p:sp>
        <p:sp>
          <p:nvSpPr>
            <p:cNvPr id="12" name="TextBox 11">
              <a:extLst>
                <a:ext uri="{FF2B5EF4-FFF2-40B4-BE49-F238E27FC236}">
                  <a16:creationId xmlns:a16="http://schemas.microsoft.com/office/drawing/2014/main" id="{B4253E4A-014D-B97D-2C49-E6C5705851F2}"/>
                </a:ext>
              </a:extLst>
            </p:cNvPr>
            <p:cNvSpPr txBox="1"/>
            <p:nvPr/>
          </p:nvSpPr>
          <p:spPr>
            <a:xfrm>
              <a:off x="3578307" y="154397"/>
              <a:ext cx="2292515" cy="276999"/>
            </a:xfrm>
            <a:prstGeom prst="rect">
              <a:avLst/>
            </a:prstGeom>
            <a:solidFill>
              <a:srgbClr val="FFC000"/>
            </a:solidFill>
          </p:spPr>
          <p:txBody>
            <a:bodyPr wrap="square">
              <a:spAutoFit/>
            </a:bodyPr>
            <a:lstStyle/>
            <a:p>
              <a:pPr algn="ctr">
                <a:buClr>
                  <a:srgbClr val="000000"/>
                </a:buClr>
                <a:buFont typeface="Arial"/>
                <a:buNone/>
              </a:pPr>
              <a:r>
                <a:rPr lang="en-US" sz="1200" b="1"/>
                <a:t>Matches Input </a:t>
              </a:r>
              <a:endParaRPr lang="en-US" sz="1200"/>
            </a:p>
          </p:txBody>
        </p:sp>
        <p:sp>
          <p:nvSpPr>
            <p:cNvPr id="14" name="TextBox 13">
              <a:extLst>
                <a:ext uri="{FF2B5EF4-FFF2-40B4-BE49-F238E27FC236}">
                  <a16:creationId xmlns:a16="http://schemas.microsoft.com/office/drawing/2014/main" id="{5172DAFC-8D3B-9C5C-9C66-1EEC647A845F}"/>
                </a:ext>
              </a:extLst>
            </p:cNvPr>
            <p:cNvSpPr txBox="1"/>
            <p:nvPr/>
          </p:nvSpPr>
          <p:spPr>
            <a:xfrm>
              <a:off x="4719362" y="1424537"/>
              <a:ext cx="1407122" cy="415498"/>
            </a:xfrm>
            <a:prstGeom prst="rect">
              <a:avLst/>
            </a:prstGeom>
            <a:solidFill>
              <a:srgbClr val="001848"/>
            </a:solidFill>
          </p:spPr>
          <p:txBody>
            <a:bodyPr wrap="square">
              <a:spAutoFit/>
            </a:bodyPr>
            <a:lstStyle/>
            <a:p>
              <a:pPr algn="ctr">
                <a:buClr>
                  <a:srgbClr val="000000"/>
                </a:buClr>
                <a:buFont typeface="Arial"/>
                <a:buNone/>
              </a:pPr>
              <a:r>
                <a:rPr lang="en-US" sz="1050" b="1" dirty="0">
                  <a:solidFill>
                    <a:srgbClr val="FFFFFF"/>
                  </a:solidFill>
                </a:rPr>
                <a:t>Sends Condition back to patient.</a:t>
              </a:r>
              <a:endParaRPr lang="en-US" sz="1050" dirty="0">
                <a:solidFill>
                  <a:srgbClr val="FFFFFF"/>
                </a:solidFill>
              </a:endParaRPr>
            </a:p>
          </p:txBody>
        </p:sp>
        <p:cxnSp>
          <p:nvCxnSpPr>
            <p:cNvPr id="15" name="Straight Arrow Connector 14">
              <a:extLst>
                <a:ext uri="{FF2B5EF4-FFF2-40B4-BE49-F238E27FC236}">
                  <a16:creationId xmlns:a16="http://schemas.microsoft.com/office/drawing/2014/main" id="{438CAF65-890F-DFF7-3563-600F05FAF889}"/>
                </a:ext>
              </a:extLst>
            </p:cNvPr>
            <p:cNvCxnSpPr>
              <a:cxnSpLocks/>
            </p:cNvCxnSpPr>
            <p:nvPr/>
          </p:nvCxnSpPr>
          <p:spPr>
            <a:xfrm flipV="1">
              <a:off x="3749738" y="470156"/>
              <a:ext cx="0" cy="1021078"/>
            </a:xfrm>
            <a:prstGeom prst="straightConnector1">
              <a:avLst/>
            </a:prstGeom>
            <a:noFill/>
            <a:ln w="9525" cap="flat" cmpd="sng" algn="ctr">
              <a:solidFill>
                <a:schemeClr val="accent5">
                  <a:lumMod val="75000"/>
                </a:schemeClr>
              </a:solidFill>
              <a:prstDash val="solid"/>
              <a:tailEnd type="triangle"/>
            </a:ln>
            <a:effectLst/>
          </p:spPr>
        </p:cxnSp>
        <p:cxnSp>
          <p:nvCxnSpPr>
            <p:cNvPr id="19" name="Straight Arrow Connector 18">
              <a:extLst>
                <a:ext uri="{FF2B5EF4-FFF2-40B4-BE49-F238E27FC236}">
                  <a16:creationId xmlns:a16="http://schemas.microsoft.com/office/drawing/2014/main" id="{FD37A343-ED48-3767-158A-2729B4FE8B36}"/>
                </a:ext>
              </a:extLst>
            </p:cNvPr>
            <p:cNvCxnSpPr>
              <a:cxnSpLocks/>
            </p:cNvCxnSpPr>
            <p:nvPr/>
          </p:nvCxnSpPr>
          <p:spPr>
            <a:xfrm flipV="1">
              <a:off x="846856" y="2544250"/>
              <a:ext cx="0" cy="1501675"/>
            </a:xfrm>
            <a:prstGeom prst="straightConnector1">
              <a:avLst/>
            </a:prstGeom>
            <a:noFill/>
            <a:ln w="9525" cap="flat" cmpd="sng" algn="ctr">
              <a:solidFill>
                <a:srgbClr val="7030A0"/>
              </a:solidFill>
              <a:prstDash val="solid"/>
              <a:tailEnd type="triangle"/>
            </a:ln>
            <a:effectLst/>
          </p:spPr>
        </p:cxnSp>
        <p:cxnSp>
          <p:nvCxnSpPr>
            <p:cNvPr id="26" name="Straight Arrow Connector 25">
              <a:extLst>
                <a:ext uri="{FF2B5EF4-FFF2-40B4-BE49-F238E27FC236}">
                  <a16:creationId xmlns:a16="http://schemas.microsoft.com/office/drawing/2014/main" id="{66FCE956-4098-E04F-8BB2-DB930DA70B05}"/>
                </a:ext>
              </a:extLst>
            </p:cNvPr>
            <p:cNvCxnSpPr>
              <a:cxnSpLocks/>
            </p:cNvCxnSpPr>
            <p:nvPr/>
          </p:nvCxnSpPr>
          <p:spPr>
            <a:xfrm>
              <a:off x="5386365" y="422849"/>
              <a:ext cx="0" cy="988408"/>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4989EFB-BA2E-6D76-E7B9-07AE5A7DF101}"/>
                </a:ext>
              </a:extLst>
            </p:cNvPr>
            <p:cNvSpPr/>
            <p:nvPr/>
          </p:nvSpPr>
          <p:spPr>
            <a:xfrm>
              <a:off x="7813213" y="-315"/>
              <a:ext cx="1344460" cy="51438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B2E4DD8-CDC4-D550-B5DE-BED39438CDAD}"/>
                </a:ext>
              </a:extLst>
            </p:cNvPr>
            <p:cNvPicPr>
              <a:picLocks noChangeAspect="1"/>
            </p:cNvPicPr>
            <p:nvPr/>
          </p:nvPicPr>
          <p:blipFill>
            <a:blip r:embed="rId5"/>
            <a:stretch>
              <a:fillRect/>
            </a:stretch>
          </p:blipFill>
          <p:spPr>
            <a:xfrm>
              <a:off x="7274691" y="-316"/>
              <a:ext cx="1916100" cy="1231779"/>
            </a:xfrm>
            <a:prstGeom prst="rect">
              <a:avLst/>
            </a:prstGeom>
          </p:spPr>
        </p:pic>
        <p:pic>
          <p:nvPicPr>
            <p:cNvPr id="16" name="Picture 15">
              <a:extLst>
                <a:ext uri="{FF2B5EF4-FFF2-40B4-BE49-F238E27FC236}">
                  <a16:creationId xmlns:a16="http://schemas.microsoft.com/office/drawing/2014/main" id="{BF90D0F5-0BBC-54CB-7211-7AE97211F49A}"/>
                </a:ext>
              </a:extLst>
            </p:cNvPr>
            <p:cNvPicPr>
              <a:picLocks noChangeAspect="1"/>
            </p:cNvPicPr>
            <p:nvPr/>
          </p:nvPicPr>
          <p:blipFill>
            <a:blip r:embed="rId6"/>
            <a:srcRect r="12391"/>
            <a:stretch/>
          </p:blipFill>
          <p:spPr>
            <a:xfrm>
              <a:off x="7022257" y="3772425"/>
              <a:ext cx="2135416" cy="1371076"/>
            </a:xfrm>
            <a:prstGeom prst="rect">
              <a:avLst/>
            </a:prstGeom>
          </p:spPr>
        </p:pic>
        <p:sp>
          <p:nvSpPr>
            <p:cNvPr id="2" name="Oval 1">
              <a:extLst>
                <a:ext uri="{FF2B5EF4-FFF2-40B4-BE49-F238E27FC236}">
                  <a16:creationId xmlns:a16="http://schemas.microsoft.com/office/drawing/2014/main" id="{6A9D1AAC-C64B-489A-098F-1C77D384BA22}"/>
                </a:ext>
              </a:extLst>
            </p:cNvPr>
            <p:cNvSpPr/>
            <p:nvPr/>
          </p:nvSpPr>
          <p:spPr>
            <a:xfrm>
              <a:off x="370483" y="4045925"/>
              <a:ext cx="952745" cy="864220"/>
            </a:xfrm>
            <a:prstGeom prst="ellipse">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t>Start</a:t>
              </a:r>
            </a:p>
          </p:txBody>
        </p:sp>
        <p:cxnSp>
          <p:nvCxnSpPr>
            <p:cNvPr id="32" name="Straight Connector 31">
              <a:extLst>
                <a:ext uri="{FF2B5EF4-FFF2-40B4-BE49-F238E27FC236}">
                  <a16:creationId xmlns:a16="http://schemas.microsoft.com/office/drawing/2014/main" id="{490D0157-B72C-2CAA-EA97-8C60809DCA47}"/>
                </a:ext>
              </a:extLst>
            </p:cNvPr>
            <p:cNvCxnSpPr>
              <a:cxnSpLocks/>
            </p:cNvCxnSpPr>
            <p:nvPr/>
          </p:nvCxnSpPr>
          <p:spPr>
            <a:xfrm>
              <a:off x="7286849" y="2744849"/>
              <a:ext cx="956928"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B94AA7B-BC21-42C6-4AFA-E90EE7E23BD9}"/>
                </a:ext>
              </a:extLst>
            </p:cNvPr>
            <p:cNvCxnSpPr>
              <a:cxnSpLocks/>
            </p:cNvCxnSpPr>
            <p:nvPr/>
          </p:nvCxnSpPr>
          <p:spPr>
            <a:xfrm flipV="1">
              <a:off x="8240253" y="1715858"/>
              <a:ext cx="0" cy="1021078"/>
            </a:xfrm>
            <a:prstGeom prst="straightConnector1">
              <a:avLst/>
            </a:prstGeom>
            <a:noFill/>
            <a:ln w="9525" cap="flat" cmpd="sng" algn="ctr">
              <a:solidFill>
                <a:schemeClr val="tx1"/>
              </a:solidFill>
              <a:prstDash val="solid"/>
              <a:tailEnd type="triangle"/>
            </a:ln>
            <a:effectLst/>
          </p:spPr>
        </p:cxnSp>
        <p:cxnSp>
          <p:nvCxnSpPr>
            <p:cNvPr id="36" name="Straight Arrow Connector 35">
              <a:extLst>
                <a:ext uri="{FF2B5EF4-FFF2-40B4-BE49-F238E27FC236}">
                  <a16:creationId xmlns:a16="http://schemas.microsoft.com/office/drawing/2014/main" id="{9732CE25-973B-6EF6-7EA0-5ABF08B2BE34}"/>
                </a:ext>
              </a:extLst>
            </p:cNvPr>
            <p:cNvCxnSpPr>
              <a:cxnSpLocks/>
            </p:cNvCxnSpPr>
            <p:nvPr/>
          </p:nvCxnSpPr>
          <p:spPr>
            <a:xfrm>
              <a:off x="8243777" y="2744849"/>
              <a:ext cx="0" cy="7165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B0B0220-21C7-47B3-FFC7-CA2D02FBC40E}"/>
                </a:ext>
              </a:extLst>
            </p:cNvPr>
            <p:cNvCxnSpPr/>
            <p:nvPr/>
          </p:nvCxnSpPr>
          <p:spPr>
            <a:xfrm>
              <a:off x="2474020" y="-22861"/>
              <a:ext cx="0" cy="51663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E0D7113-694E-6EAC-619E-F2DD160C9FBF}"/>
                </a:ext>
              </a:extLst>
            </p:cNvPr>
            <p:cNvCxnSpPr/>
            <p:nvPr/>
          </p:nvCxnSpPr>
          <p:spPr>
            <a:xfrm>
              <a:off x="6320525" y="-27270"/>
              <a:ext cx="0" cy="51663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B9AAE8-8CF9-68EA-E906-10385AC3873E}"/>
                </a:ext>
              </a:extLst>
            </p:cNvPr>
            <p:cNvSpPr txBox="1"/>
            <p:nvPr/>
          </p:nvSpPr>
          <p:spPr>
            <a:xfrm>
              <a:off x="6387819" y="2467939"/>
              <a:ext cx="1044947" cy="553998"/>
            </a:xfrm>
            <a:prstGeom prst="rect">
              <a:avLst/>
            </a:prstGeom>
            <a:solidFill>
              <a:srgbClr val="EEFF41">
                <a:lumMod val="50000"/>
              </a:srgbClr>
            </a:solidFill>
          </p:spPr>
          <p:txBody>
            <a:bodyPr wrap="square">
              <a:spAutoFit/>
            </a:bodyPr>
            <a:lstStyle/>
            <a:p>
              <a:pPr algn="ctr" defTabSz="685800"/>
              <a:r>
                <a:rPr lang="en-US" sz="1000" b="1">
                  <a:solidFill>
                    <a:srgbClr val="FFFFFF"/>
                  </a:solidFill>
                </a:rPr>
                <a:t>Outputs lists  probable conditions </a:t>
              </a:r>
              <a:endParaRPr lang="en-US" sz="1000">
                <a:solidFill>
                  <a:srgbClr val="FFFFFF"/>
                </a:solidFill>
              </a:endParaRPr>
            </a:p>
          </p:txBody>
        </p:sp>
        <p:sp>
          <p:nvSpPr>
            <p:cNvPr id="46" name="TextBox 45">
              <a:extLst>
                <a:ext uri="{FF2B5EF4-FFF2-40B4-BE49-F238E27FC236}">
                  <a16:creationId xmlns:a16="http://schemas.microsoft.com/office/drawing/2014/main" id="{01EB28C5-711D-2010-4A13-2E99C560992D}"/>
                </a:ext>
              </a:extLst>
            </p:cNvPr>
            <p:cNvSpPr txBox="1"/>
            <p:nvPr/>
          </p:nvSpPr>
          <p:spPr>
            <a:xfrm>
              <a:off x="7358804" y="1120481"/>
              <a:ext cx="1722817" cy="253916"/>
            </a:xfrm>
            <a:prstGeom prst="rect">
              <a:avLst/>
            </a:prstGeom>
            <a:solidFill>
              <a:schemeClr val="tx1"/>
            </a:solidFill>
            <a:ln>
              <a:solidFill>
                <a:schemeClr val="accent1">
                  <a:lumMod val="20000"/>
                  <a:lumOff val="80000"/>
                </a:schemeClr>
              </a:solidFill>
            </a:ln>
          </p:spPr>
          <p:txBody>
            <a:bodyPr wrap="square" rtlCol="0">
              <a:spAutoFit/>
            </a:bodyPr>
            <a:lstStyle/>
            <a:p>
              <a:pPr algn="ctr"/>
              <a:r>
                <a:rPr lang="en-US" sz="1050" b="1">
                  <a:solidFill>
                    <a:schemeClr val="bg1"/>
                  </a:solidFill>
                </a:rPr>
                <a:t>Go to hospital</a:t>
              </a:r>
            </a:p>
          </p:txBody>
        </p:sp>
        <p:sp>
          <p:nvSpPr>
            <p:cNvPr id="47" name="TextBox 46">
              <a:extLst>
                <a:ext uri="{FF2B5EF4-FFF2-40B4-BE49-F238E27FC236}">
                  <a16:creationId xmlns:a16="http://schemas.microsoft.com/office/drawing/2014/main" id="{F7277EC3-7DD4-EB92-87FC-83CF1462BE99}"/>
                </a:ext>
              </a:extLst>
            </p:cNvPr>
            <p:cNvSpPr txBox="1"/>
            <p:nvPr/>
          </p:nvSpPr>
          <p:spPr>
            <a:xfrm>
              <a:off x="7131658" y="3502533"/>
              <a:ext cx="2081124" cy="253916"/>
            </a:xfrm>
            <a:prstGeom prst="rect">
              <a:avLst/>
            </a:prstGeom>
            <a:solidFill>
              <a:schemeClr val="tx1"/>
            </a:solidFill>
          </p:spPr>
          <p:txBody>
            <a:bodyPr wrap="square" rtlCol="0">
              <a:spAutoFit/>
            </a:bodyPr>
            <a:lstStyle/>
            <a:p>
              <a:pPr algn="ctr"/>
              <a:r>
                <a:rPr lang="en-US" sz="1050" b="1">
                  <a:solidFill>
                    <a:schemeClr val="bg1"/>
                  </a:solidFill>
                </a:rPr>
                <a:t>Get virtual care</a:t>
              </a:r>
            </a:p>
          </p:txBody>
        </p:sp>
        <p:sp>
          <p:nvSpPr>
            <p:cNvPr id="48" name="TextBox 47">
              <a:extLst>
                <a:ext uri="{FF2B5EF4-FFF2-40B4-BE49-F238E27FC236}">
                  <a16:creationId xmlns:a16="http://schemas.microsoft.com/office/drawing/2014/main" id="{CC4410B0-50F3-F2F8-B56E-210CDA825371}"/>
                </a:ext>
              </a:extLst>
            </p:cNvPr>
            <p:cNvSpPr txBox="1"/>
            <p:nvPr/>
          </p:nvSpPr>
          <p:spPr>
            <a:xfrm>
              <a:off x="3258530" y="4734739"/>
              <a:ext cx="2711039" cy="338554"/>
            </a:xfrm>
            <a:prstGeom prst="rect">
              <a:avLst/>
            </a:prstGeom>
            <a:solidFill>
              <a:srgbClr val="92D050"/>
            </a:solidFill>
          </p:spPr>
          <p:txBody>
            <a:bodyPr wrap="square" rtlCol="0">
              <a:spAutoFit/>
            </a:bodyPr>
            <a:lstStyle/>
            <a:p>
              <a:pPr algn="ctr"/>
              <a:r>
                <a:rPr lang="en-US" sz="1600" b="1"/>
                <a:t>How our Gen AI Works</a:t>
              </a:r>
            </a:p>
          </p:txBody>
        </p:sp>
        <p:sp>
          <p:nvSpPr>
            <p:cNvPr id="49" name="Oval 48">
              <a:extLst>
                <a:ext uri="{FF2B5EF4-FFF2-40B4-BE49-F238E27FC236}">
                  <a16:creationId xmlns:a16="http://schemas.microsoft.com/office/drawing/2014/main" id="{D4F2E7A1-0F1F-3280-13CA-899FB3AE2DB7}"/>
                </a:ext>
              </a:extLst>
            </p:cNvPr>
            <p:cNvSpPr/>
            <p:nvPr/>
          </p:nvSpPr>
          <p:spPr>
            <a:xfrm>
              <a:off x="7813213" y="1877830"/>
              <a:ext cx="827569" cy="370932"/>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t>Urgent </a:t>
              </a:r>
            </a:p>
          </p:txBody>
        </p:sp>
        <p:sp>
          <p:nvSpPr>
            <p:cNvPr id="50" name="Oval 49">
              <a:extLst>
                <a:ext uri="{FF2B5EF4-FFF2-40B4-BE49-F238E27FC236}">
                  <a16:creationId xmlns:a16="http://schemas.microsoft.com/office/drawing/2014/main" id="{EFAE39AE-26E2-2F22-C143-1C2882A4181E}"/>
                </a:ext>
              </a:extLst>
            </p:cNvPr>
            <p:cNvSpPr/>
            <p:nvPr/>
          </p:nvSpPr>
          <p:spPr>
            <a:xfrm>
              <a:off x="7926452" y="2905015"/>
              <a:ext cx="827569" cy="370932"/>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Not Urgent </a:t>
              </a:r>
            </a:p>
          </p:txBody>
        </p:sp>
      </p:grpSp>
    </p:spTree>
    <p:extLst>
      <p:ext uri="{BB962C8B-B14F-4D97-AF65-F5344CB8AC3E}">
        <p14:creationId xmlns:p14="http://schemas.microsoft.com/office/powerpoint/2010/main" val="3672508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7069-450C-CA55-EC0D-5B9DCA11EBCE}"/>
              </a:ext>
            </a:extLst>
          </p:cNvPr>
          <p:cNvSpPr>
            <a:spLocks noGrp="1"/>
          </p:cNvSpPr>
          <p:nvPr>
            <p:ph type="title"/>
          </p:nvPr>
        </p:nvSpPr>
        <p:spPr>
          <a:xfrm>
            <a:off x="184485" y="182755"/>
            <a:ext cx="5160144" cy="572700"/>
          </a:xfrm>
        </p:spPr>
        <p:txBody>
          <a:bodyPr>
            <a:normAutofit fontScale="90000"/>
          </a:bodyPr>
          <a:lstStyle/>
          <a:p>
            <a:r>
              <a:rPr lang="en-US" b="1" dirty="0"/>
              <a:t>Keeping Humans in the Loop…</a:t>
            </a:r>
          </a:p>
        </p:txBody>
      </p:sp>
      <p:pic>
        <p:nvPicPr>
          <p:cNvPr id="4" name="Picture 3">
            <a:extLst>
              <a:ext uri="{FF2B5EF4-FFF2-40B4-BE49-F238E27FC236}">
                <a16:creationId xmlns:a16="http://schemas.microsoft.com/office/drawing/2014/main" id="{4B5D6CFF-392F-125B-3D11-2AA32447C426}"/>
              </a:ext>
            </a:extLst>
          </p:cNvPr>
          <p:cNvPicPr>
            <a:picLocks noChangeAspect="1"/>
          </p:cNvPicPr>
          <p:nvPr/>
        </p:nvPicPr>
        <p:blipFill>
          <a:blip r:embed="rId2"/>
          <a:srcRect l="13342" r="11137"/>
          <a:stretch/>
        </p:blipFill>
        <p:spPr>
          <a:xfrm>
            <a:off x="5344629" y="0"/>
            <a:ext cx="3884429" cy="5143500"/>
          </a:xfrm>
          <a:prstGeom prst="rect">
            <a:avLst/>
          </a:prstGeom>
        </p:spPr>
      </p:pic>
      <p:sp>
        <p:nvSpPr>
          <p:cNvPr id="6" name="TextBox 5">
            <a:extLst>
              <a:ext uri="{FF2B5EF4-FFF2-40B4-BE49-F238E27FC236}">
                <a16:creationId xmlns:a16="http://schemas.microsoft.com/office/drawing/2014/main" id="{B946C69E-FD93-8CB0-0DA6-60865302E5C0}"/>
              </a:ext>
            </a:extLst>
          </p:cNvPr>
          <p:cNvSpPr txBox="1"/>
          <p:nvPr/>
        </p:nvSpPr>
        <p:spPr>
          <a:xfrm>
            <a:off x="184485" y="939753"/>
            <a:ext cx="5011292" cy="3816429"/>
          </a:xfrm>
          <a:prstGeom prst="rect">
            <a:avLst/>
          </a:prstGeom>
          <a:noFill/>
        </p:spPr>
        <p:txBody>
          <a:bodyPr wrap="square" lIns="91440" tIns="45720" rIns="91440" bIns="45720" anchor="t">
            <a:spAutoFit/>
          </a:bodyPr>
          <a:lstStyle/>
          <a:p>
            <a:pPr marL="171450" indent="-171450">
              <a:buFont typeface="Arial" panose="020B0604020202020204" pitchFamily="34" charset="0"/>
              <a:buChar char="•"/>
            </a:pPr>
            <a:r>
              <a:rPr lang="en-US" sz="1100" dirty="0"/>
              <a:t> </a:t>
            </a:r>
            <a:r>
              <a:rPr lang="en-US" sz="1100" b="1" dirty="0">
                <a:solidFill>
                  <a:schemeClr val="accent5">
                    <a:lumMod val="50000"/>
                  </a:schemeClr>
                </a:solidFill>
              </a:rPr>
              <a:t>Escalation for Urgent or Critical Symptoms</a:t>
            </a:r>
          </a:p>
          <a:p>
            <a:r>
              <a:rPr lang="en-US" sz="1100" dirty="0"/>
              <a:t>Automatically flag high-risk inputs for immediate clinician review</a:t>
            </a:r>
          </a:p>
          <a:p>
            <a:endParaRPr lang="en-US" sz="1100" dirty="0"/>
          </a:p>
          <a:p>
            <a:pPr marL="171450" indent="-171450">
              <a:buFont typeface="Arial" panose="020B0604020202020204" pitchFamily="34" charset="0"/>
              <a:buChar char="•"/>
            </a:pPr>
            <a:r>
              <a:rPr lang="en-US" sz="1100" dirty="0"/>
              <a:t> </a:t>
            </a:r>
            <a:r>
              <a:rPr lang="en-US" sz="1100" b="1" dirty="0">
                <a:solidFill>
                  <a:schemeClr val="accent4">
                    <a:lumMod val="50000"/>
                  </a:schemeClr>
                </a:solidFill>
              </a:rPr>
              <a:t>Low Confidence Predictions</a:t>
            </a:r>
          </a:p>
          <a:p>
            <a:r>
              <a:rPr lang="en-US" sz="1100" dirty="0"/>
              <a:t>If the AI shows uncertainty, prompt: “This may require medical review.” Allow human verification before acting.</a:t>
            </a:r>
          </a:p>
          <a:p>
            <a:endParaRPr lang="en-US" sz="1100" dirty="0"/>
          </a:p>
          <a:p>
            <a:pPr marL="171450" indent="-171450">
              <a:buFont typeface="Arial" panose="020B0604020202020204" pitchFamily="34" charset="0"/>
              <a:buChar char="•"/>
            </a:pPr>
            <a:r>
              <a:rPr lang="en-US" sz="1100" dirty="0"/>
              <a:t> </a:t>
            </a:r>
            <a:r>
              <a:rPr lang="en-US" sz="1100" b="1" dirty="0">
                <a:solidFill>
                  <a:srgbClr val="002060"/>
                </a:solidFill>
              </a:rPr>
              <a:t>On-Demand Human Support</a:t>
            </a:r>
          </a:p>
          <a:p>
            <a:r>
              <a:rPr lang="en-US" sz="1100" dirty="0"/>
              <a:t>If users request help (e.g. “Can I speak to someone?”),route to nurse hotline, live chat, or appointment scheduler.</a:t>
            </a:r>
          </a:p>
          <a:p>
            <a:endParaRPr lang="en-US" sz="1100" b="1" dirty="0">
              <a:solidFill>
                <a:schemeClr val="accent6">
                  <a:lumMod val="50000"/>
                </a:schemeClr>
              </a:solidFill>
            </a:endParaRPr>
          </a:p>
          <a:p>
            <a:pPr marL="171450" indent="-171450">
              <a:buFont typeface="Arial" panose="020B0604020202020204" pitchFamily="34" charset="0"/>
              <a:buChar char="•"/>
            </a:pPr>
            <a:r>
              <a:rPr lang="en-US" sz="1100" b="1" dirty="0">
                <a:solidFill>
                  <a:schemeClr val="accent6">
                    <a:lumMod val="50000"/>
                  </a:schemeClr>
                </a:solidFill>
              </a:rPr>
              <a:t> Post-Triage Human Verification</a:t>
            </a:r>
          </a:p>
          <a:p>
            <a:r>
              <a:rPr lang="en-US" sz="1100" dirty="0"/>
              <a:t>In high-risk cases, a nurse or staff member verifies AI’s triage suggestion before action is taken.</a:t>
            </a:r>
          </a:p>
          <a:p>
            <a:endParaRPr lang="en-US" sz="1100" dirty="0"/>
          </a:p>
          <a:p>
            <a:pPr marL="171450" indent="-171450">
              <a:buFont typeface="Arial" panose="020B0604020202020204" pitchFamily="34" charset="0"/>
              <a:buChar char="•"/>
            </a:pPr>
            <a:r>
              <a:rPr lang="en-US" sz="1100" dirty="0"/>
              <a:t> </a:t>
            </a:r>
            <a:r>
              <a:rPr lang="en-US" sz="1100" b="1" dirty="0">
                <a:solidFill>
                  <a:srgbClr val="7030A0"/>
                </a:solidFill>
              </a:rPr>
              <a:t>Continuous Human Auditing</a:t>
            </a:r>
          </a:p>
          <a:p>
            <a:r>
              <a:rPr lang="en-US" sz="1100" dirty="0"/>
              <a:t>Medical experts periodically review past AI responses to improve model accuracy and maintain safety.</a:t>
            </a:r>
          </a:p>
          <a:p>
            <a:endParaRPr lang="en-US" sz="1100" b="1" dirty="0">
              <a:solidFill>
                <a:srgbClr val="57B8DB"/>
              </a:solidFill>
            </a:endParaRPr>
          </a:p>
          <a:p>
            <a:pPr marL="171450" indent="-171450">
              <a:buFont typeface="Arial" panose="020B0604020202020204" pitchFamily="34" charset="0"/>
              <a:buChar char="•"/>
            </a:pPr>
            <a:r>
              <a:rPr lang="en-US" sz="1100" b="1" dirty="0">
                <a:solidFill>
                  <a:srgbClr val="57B8DB"/>
                </a:solidFill>
              </a:rPr>
              <a:t> User Feedback Triggers Review</a:t>
            </a:r>
          </a:p>
          <a:p>
            <a:r>
              <a:rPr lang="en-US" sz="1100" dirty="0"/>
              <a:t>After each session, allow: “Was this helpful?” → If “No,” flag for manual case follow-up.</a:t>
            </a:r>
          </a:p>
        </p:txBody>
      </p:sp>
    </p:spTree>
    <p:extLst>
      <p:ext uri="{BB962C8B-B14F-4D97-AF65-F5344CB8AC3E}">
        <p14:creationId xmlns:p14="http://schemas.microsoft.com/office/powerpoint/2010/main" val="2850506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F711-D234-03AD-B408-0A036B72EABB}"/>
              </a:ext>
            </a:extLst>
          </p:cNvPr>
          <p:cNvSpPr>
            <a:spLocks noGrp="1"/>
          </p:cNvSpPr>
          <p:nvPr>
            <p:ph type="title"/>
          </p:nvPr>
        </p:nvSpPr>
        <p:spPr>
          <a:xfrm>
            <a:off x="187613" y="221191"/>
            <a:ext cx="8520600" cy="572700"/>
          </a:xfrm>
        </p:spPr>
        <p:txBody>
          <a:bodyPr>
            <a:normAutofit fontScale="90000"/>
          </a:bodyPr>
          <a:lstStyle/>
          <a:p>
            <a:r>
              <a:rPr lang="en-US" b="1">
                <a:latin typeface="+mj-lt"/>
              </a:rPr>
              <a:t>RAG Pipeline</a:t>
            </a:r>
          </a:p>
        </p:txBody>
      </p:sp>
      <p:pic>
        <p:nvPicPr>
          <p:cNvPr id="4" name="Picture 3" descr="A screen shot of a computer code&#10;&#10;AI-generated content may be incorrect.">
            <a:extLst>
              <a:ext uri="{FF2B5EF4-FFF2-40B4-BE49-F238E27FC236}">
                <a16:creationId xmlns:a16="http://schemas.microsoft.com/office/drawing/2014/main" id="{6985504D-53F3-580D-1A08-C84A8078BC09}"/>
              </a:ext>
            </a:extLst>
          </p:cNvPr>
          <p:cNvPicPr>
            <a:picLocks noChangeAspect="1"/>
          </p:cNvPicPr>
          <p:nvPr/>
        </p:nvPicPr>
        <p:blipFill>
          <a:blip r:embed="rId2"/>
          <a:srcRect r="9486"/>
          <a:stretch/>
        </p:blipFill>
        <p:spPr>
          <a:xfrm>
            <a:off x="3046053" y="1330727"/>
            <a:ext cx="4762943" cy="2482046"/>
          </a:xfrm>
          <a:prstGeom prst="rect">
            <a:avLst/>
          </a:prstGeom>
          <a:ln w="28575">
            <a:solidFill>
              <a:srgbClr val="73166F"/>
            </a:solidFill>
          </a:ln>
        </p:spPr>
      </p:pic>
      <p:sp>
        <p:nvSpPr>
          <p:cNvPr id="5" name="TextBox 4">
            <a:extLst>
              <a:ext uri="{FF2B5EF4-FFF2-40B4-BE49-F238E27FC236}">
                <a16:creationId xmlns:a16="http://schemas.microsoft.com/office/drawing/2014/main" id="{F8899173-7ED4-B5E4-3B89-8FC5863A951B}"/>
              </a:ext>
            </a:extLst>
          </p:cNvPr>
          <p:cNvSpPr txBox="1"/>
          <p:nvPr/>
        </p:nvSpPr>
        <p:spPr>
          <a:xfrm>
            <a:off x="187613" y="1319783"/>
            <a:ext cx="2696902" cy="2492990"/>
          </a:xfrm>
          <a:prstGeom prst="rect">
            <a:avLst/>
          </a:prstGeom>
          <a:solidFill>
            <a:schemeClr val="accent1">
              <a:lumMod val="40000"/>
              <a:lumOff val="60000"/>
            </a:schemeClr>
          </a:solidFill>
        </p:spPr>
        <p:txBody>
          <a:bodyPr wrap="square" rtlCol="0">
            <a:spAutoFit/>
          </a:bodyPr>
          <a:lstStyle/>
          <a:p>
            <a:pPr marL="285750" indent="-171450">
              <a:buFont typeface="Arial" panose="020B0604020202020204" pitchFamily="34" charset="0"/>
              <a:buChar char="•"/>
            </a:pPr>
            <a:r>
              <a:rPr lang="en-US" sz="1200" dirty="0">
                <a:solidFill>
                  <a:schemeClr val="tx1"/>
                </a:solidFill>
                <a:latin typeface="+mj-lt"/>
              </a:rPr>
              <a:t>Uses </a:t>
            </a:r>
            <a:r>
              <a:rPr lang="en-US" sz="1200" dirty="0" err="1">
                <a:solidFill>
                  <a:schemeClr val="tx1"/>
                </a:solidFill>
                <a:latin typeface="+mj-lt"/>
              </a:rPr>
              <a:t>LangChain's</a:t>
            </a:r>
            <a:r>
              <a:rPr lang="en-US" sz="1200" dirty="0">
                <a:solidFill>
                  <a:schemeClr val="tx1"/>
                </a:solidFill>
                <a:latin typeface="+mj-lt"/>
              </a:rPr>
              <a:t> </a:t>
            </a:r>
            <a:r>
              <a:rPr lang="en-US" sz="1200" dirty="0" err="1">
                <a:solidFill>
                  <a:schemeClr val="tx1"/>
                </a:solidFill>
                <a:latin typeface="+mj-lt"/>
              </a:rPr>
              <a:t>ConversationalRetrievalChain</a:t>
            </a:r>
            <a:r>
              <a:rPr lang="en-US" sz="1200" dirty="0">
                <a:solidFill>
                  <a:schemeClr val="tx1"/>
                </a:solidFill>
                <a:latin typeface="+mj-lt"/>
              </a:rPr>
              <a:t>.</a:t>
            </a:r>
          </a:p>
          <a:p>
            <a:pPr marL="285750" indent="-171450">
              <a:buFont typeface="Arial" panose="020B0604020202020204" pitchFamily="34" charset="0"/>
              <a:buChar char="•"/>
            </a:pPr>
            <a:endParaRPr lang="en-US" sz="1200" dirty="0">
              <a:solidFill>
                <a:schemeClr val="tx1"/>
              </a:solidFill>
              <a:latin typeface="+mj-lt"/>
            </a:endParaRPr>
          </a:p>
          <a:p>
            <a:pPr marL="285750" indent="-171450">
              <a:buFont typeface="Arial" panose="020B0604020202020204" pitchFamily="34" charset="0"/>
              <a:buChar char="•"/>
            </a:pPr>
            <a:r>
              <a:rPr lang="en-US" sz="1200" dirty="0">
                <a:solidFill>
                  <a:schemeClr val="tx1"/>
                </a:solidFill>
                <a:latin typeface="+mj-lt"/>
              </a:rPr>
              <a:t>Employs </a:t>
            </a:r>
            <a:r>
              <a:rPr lang="en-US" sz="1200" dirty="0" err="1">
                <a:solidFill>
                  <a:schemeClr val="tx1"/>
                </a:solidFill>
                <a:latin typeface="+mj-lt"/>
              </a:rPr>
              <a:t>ChatOpenAI</a:t>
            </a:r>
            <a:r>
              <a:rPr lang="en-US" sz="1200" dirty="0">
                <a:solidFill>
                  <a:schemeClr val="tx1"/>
                </a:solidFill>
                <a:latin typeface="+mj-lt"/>
              </a:rPr>
              <a:t> (gpt-3.5-turbo) as the LLM.</a:t>
            </a:r>
          </a:p>
          <a:p>
            <a:pPr marL="285750" indent="-171450">
              <a:buFont typeface="Arial" panose="020B0604020202020204" pitchFamily="34" charset="0"/>
              <a:buChar char="•"/>
            </a:pPr>
            <a:endParaRPr lang="en-US" sz="1200" dirty="0">
              <a:solidFill>
                <a:schemeClr val="tx1"/>
              </a:solidFill>
              <a:latin typeface="+mj-lt"/>
            </a:endParaRPr>
          </a:p>
          <a:p>
            <a:pPr marL="285750" indent="-171450">
              <a:buFont typeface="Arial" panose="020B0604020202020204" pitchFamily="34" charset="0"/>
              <a:buChar char="•"/>
            </a:pPr>
            <a:r>
              <a:rPr lang="en-US" sz="1200" dirty="0">
                <a:solidFill>
                  <a:schemeClr val="tx1"/>
                </a:solidFill>
                <a:latin typeface="+mj-lt"/>
              </a:rPr>
              <a:t>Uses </a:t>
            </a:r>
            <a:r>
              <a:rPr lang="en-US" sz="1200" dirty="0" err="1">
                <a:solidFill>
                  <a:schemeClr val="tx1"/>
                </a:solidFill>
                <a:latin typeface="+mj-lt"/>
              </a:rPr>
              <a:t>OpenAIEmbeddings</a:t>
            </a:r>
            <a:r>
              <a:rPr lang="en-US" sz="1200" dirty="0">
                <a:solidFill>
                  <a:schemeClr val="tx1"/>
                </a:solidFill>
                <a:latin typeface="+mj-lt"/>
              </a:rPr>
              <a:t> (text-embedding-3-small) for vectorization.</a:t>
            </a:r>
          </a:p>
          <a:p>
            <a:pPr marL="285750" indent="-171450">
              <a:buFont typeface="Arial" panose="020B0604020202020204" pitchFamily="34" charset="0"/>
              <a:buChar char="•"/>
            </a:pPr>
            <a:endParaRPr lang="en-US" sz="1200" dirty="0">
              <a:solidFill>
                <a:schemeClr val="tx1"/>
              </a:solidFill>
              <a:latin typeface="+mj-lt"/>
            </a:endParaRPr>
          </a:p>
          <a:p>
            <a:pPr marL="285750" indent="-171450">
              <a:buFont typeface="Arial" panose="020B0604020202020204" pitchFamily="34" charset="0"/>
              <a:buChar char="•"/>
            </a:pPr>
            <a:r>
              <a:rPr lang="en-US" sz="1200" dirty="0">
                <a:solidFill>
                  <a:schemeClr val="tx1"/>
                </a:solidFill>
                <a:latin typeface="+mj-lt"/>
              </a:rPr>
              <a:t>Retrieves context from Pinecone via </a:t>
            </a:r>
            <a:r>
              <a:rPr lang="en-US" sz="1200" dirty="0" err="1">
                <a:solidFill>
                  <a:schemeClr val="tx1"/>
                </a:solidFill>
                <a:latin typeface="+mj-lt"/>
              </a:rPr>
              <a:t>PineconeVectorStore</a:t>
            </a:r>
            <a:r>
              <a:rPr lang="en-US" sz="1200" dirty="0">
                <a:solidFill>
                  <a:schemeClr val="tx1"/>
                </a:solidFill>
                <a:latin typeface="+mj-lt"/>
              </a:rPr>
              <a:t> and a custom </a:t>
            </a:r>
            <a:r>
              <a:rPr lang="en-US" sz="1200" dirty="0" err="1">
                <a:solidFill>
                  <a:schemeClr val="tx1"/>
                </a:solidFill>
                <a:latin typeface="+mj-lt"/>
              </a:rPr>
              <a:t>ScrubbingRetriever</a:t>
            </a:r>
            <a:r>
              <a:rPr lang="en-US" sz="1200" dirty="0">
                <a:solidFill>
                  <a:schemeClr val="tx1"/>
                </a:solidFill>
                <a:latin typeface="+mj-lt"/>
              </a:rPr>
              <a:t>.</a:t>
            </a:r>
          </a:p>
        </p:txBody>
      </p:sp>
    </p:spTree>
    <p:extLst>
      <p:ext uri="{BB962C8B-B14F-4D97-AF65-F5344CB8AC3E}">
        <p14:creationId xmlns:p14="http://schemas.microsoft.com/office/powerpoint/2010/main" val="1458296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74A9-8BEF-59E2-C177-AF94F7601FEA}"/>
              </a:ext>
            </a:extLst>
          </p:cNvPr>
          <p:cNvSpPr>
            <a:spLocks noGrp="1"/>
          </p:cNvSpPr>
          <p:nvPr>
            <p:ph type="title"/>
          </p:nvPr>
        </p:nvSpPr>
        <p:spPr>
          <a:xfrm>
            <a:off x="0" y="1999050"/>
            <a:ext cx="7889358" cy="572700"/>
          </a:xfrm>
          <a:solidFill>
            <a:srgbClr val="C00000"/>
          </a:solidFill>
        </p:spPr>
        <p:txBody>
          <a:bodyPr>
            <a:normAutofit fontScale="90000"/>
          </a:bodyPr>
          <a:lstStyle/>
          <a:p>
            <a:r>
              <a:rPr lang="en-US">
                <a:solidFill>
                  <a:schemeClr val="bg1"/>
                </a:solidFill>
              </a:rPr>
              <a:t>Prototype Demo</a:t>
            </a:r>
          </a:p>
        </p:txBody>
      </p:sp>
      <p:pic>
        <p:nvPicPr>
          <p:cNvPr id="3" name="Picture 2" descr="A screenshot of a medical information&#10;&#10;AI-generated content may be incorrect.">
            <a:extLst>
              <a:ext uri="{FF2B5EF4-FFF2-40B4-BE49-F238E27FC236}">
                <a16:creationId xmlns:a16="http://schemas.microsoft.com/office/drawing/2014/main" id="{75CE5EE2-5584-7A87-2539-9BDA19BB208B}"/>
              </a:ext>
            </a:extLst>
          </p:cNvPr>
          <p:cNvPicPr>
            <a:picLocks noChangeAspect="1"/>
          </p:cNvPicPr>
          <p:nvPr/>
        </p:nvPicPr>
        <p:blipFill>
          <a:blip r:embed="rId2"/>
          <a:stretch>
            <a:fillRect/>
          </a:stretch>
        </p:blipFill>
        <p:spPr>
          <a:xfrm>
            <a:off x="2103953" y="2602857"/>
            <a:ext cx="5661214" cy="2459551"/>
          </a:xfrm>
          <a:prstGeom prst="rect">
            <a:avLst/>
          </a:prstGeom>
        </p:spPr>
      </p:pic>
    </p:spTree>
    <p:extLst>
      <p:ext uri="{BB962C8B-B14F-4D97-AF65-F5344CB8AC3E}">
        <p14:creationId xmlns:p14="http://schemas.microsoft.com/office/powerpoint/2010/main" val="3841294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a:extLst>
            <a:ext uri="{FF2B5EF4-FFF2-40B4-BE49-F238E27FC236}">
              <a16:creationId xmlns:a16="http://schemas.microsoft.com/office/drawing/2014/main" id="{E0DA3904-4699-A808-EBF0-1A39A5829D4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878B54B-5DAA-0A04-75D5-0D1A233EAEF5}"/>
              </a:ext>
            </a:extLst>
          </p:cNvPr>
          <p:cNvPicPr>
            <a:picLocks noChangeAspect="1"/>
          </p:cNvPicPr>
          <p:nvPr/>
        </p:nvPicPr>
        <p:blipFill>
          <a:blip r:embed="rId3"/>
          <a:srcRect r="5740"/>
          <a:stretch/>
        </p:blipFill>
        <p:spPr>
          <a:xfrm>
            <a:off x="0" y="0"/>
            <a:ext cx="9144000" cy="5143500"/>
          </a:xfrm>
          <a:prstGeom prst="rect">
            <a:avLst/>
          </a:prstGeom>
          <a:solidFill>
            <a:srgbClr val="002060"/>
          </a:solidFill>
        </p:spPr>
      </p:pic>
      <p:sp>
        <p:nvSpPr>
          <p:cNvPr id="12" name="Google Shape;54;p13">
            <a:extLst>
              <a:ext uri="{FF2B5EF4-FFF2-40B4-BE49-F238E27FC236}">
                <a16:creationId xmlns:a16="http://schemas.microsoft.com/office/drawing/2014/main" id="{1EDBD38D-D665-C58E-C2DD-81275983662B}"/>
              </a:ext>
            </a:extLst>
          </p:cNvPr>
          <p:cNvSpPr txBox="1">
            <a:spLocks noGrp="1"/>
          </p:cNvSpPr>
          <p:nvPr>
            <p:ph type="ctrTitle"/>
          </p:nvPr>
        </p:nvSpPr>
        <p:spPr>
          <a:xfrm>
            <a:off x="0" y="2658140"/>
            <a:ext cx="7747591" cy="850604"/>
          </a:xfrm>
          <a:prstGeom prst="rect">
            <a:avLst/>
          </a:prstGeom>
          <a:solidFill>
            <a:srgbClr val="002060">
              <a:alpha val="81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sz="4800" b="1" dirty="0">
                <a:solidFill>
                  <a:schemeClr val="bg1"/>
                </a:solidFill>
              </a:rPr>
              <a:t>Insights</a:t>
            </a:r>
            <a:endParaRPr sz="4800" b="1" dirty="0">
              <a:solidFill>
                <a:schemeClr val="bg1"/>
              </a:solidFill>
            </a:endParaRPr>
          </a:p>
        </p:txBody>
      </p:sp>
    </p:spTree>
    <p:extLst>
      <p:ext uri="{BB962C8B-B14F-4D97-AF65-F5344CB8AC3E}">
        <p14:creationId xmlns:p14="http://schemas.microsoft.com/office/powerpoint/2010/main" val="1933477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632DD03-9651-5709-0DE0-0B09E96AC5A1}"/>
              </a:ext>
            </a:extLst>
          </p:cNvPr>
          <p:cNvSpPr/>
          <p:nvPr/>
        </p:nvSpPr>
        <p:spPr>
          <a:xfrm>
            <a:off x="173666" y="1700838"/>
            <a:ext cx="1713610" cy="3442662"/>
          </a:xfrm>
          <a:prstGeom prst="roundRect">
            <a:avLst/>
          </a:prstGeom>
          <a:noFill/>
          <a:ln>
            <a:solidFill>
              <a:srgbClr val="BEC9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999"/>
              </a:lnSpc>
            </a:pPr>
            <a:r>
              <a:rPr lang="en-US" sz="1100" dirty="0">
                <a:solidFill>
                  <a:schemeClr val="tx1"/>
                </a:solidFill>
              </a:rPr>
              <a:t>The prototype achieved:</a:t>
            </a:r>
          </a:p>
          <a:p>
            <a:pPr>
              <a:lnSpc>
                <a:spcPct val="114999"/>
              </a:lnSpc>
            </a:pPr>
            <a:r>
              <a:rPr lang="en-US" sz="1100" dirty="0">
                <a:solidFill>
                  <a:schemeClr val="tx1"/>
                </a:solidFill>
              </a:rPr>
              <a:t> </a:t>
            </a:r>
          </a:p>
          <a:p>
            <a:pPr marL="171450" indent="-171450">
              <a:lnSpc>
                <a:spcPct val="114999"/>
              </a:lnSpc>
              <a:buFont typeface="Arial" panose="020B0604020202020204" pitchFamily="34" charset="0"/>
              <a:buChar char="•"/>
            </a:pPr>
            <a:r>
              <a:rPr lang="en-US" sz="1100" dirty="0">
                <a:solidFill>
                  <a:srgbClr val="C00000"/>
                </a:solidFill>
              </a:rPr>
              <a:t>75–80% </a:t>
            </a:r>
            <a:r>
              <a:rPr lang="en-US" sz="1100" dirty="0">
                <a:solidFill>
                  <a:schemeClr val="tx1"/>
                </a:solidFill>
              </a:rPr>
              <a:t>triage accuracy.</a:t>
            </a:r>
          </a:p>
          <a:p>
            <a:pPr marL="171450" indent="-171450">
              <a:lnSpc>
                <a:spcPct val="114999"/>
              </a:lnSpc>
              <a:buFont typeface="Arial" panose="020B0604020202020204" pitchFamily="34" charset="0"/>
              <a:buChar char="•"/>
            </a:pPr>
            <a:endParaRPr lang="en-US" sz="1100" dirty="0">
              <a:solidFill>
                <a:schemeClr val="tx1"/>
              </a:solidFill>
            </a:endParaRPr>
          </a:p>
          <a:p>
            <a:pPr marL="171450" indent="-171450">
              <a:lnSpc>
                <a:spcPct val="114999"/>
              </a:lnSpc>
              <a:buFont typeface="Arial" panose="020B0604020202020204" pitchFamily="34" charset="0"/>
              <a:buChar char="•"/>
            </a:pPr>
            <a:r>
              <a:rPr lang="en-US" sz="1100" dirty="0">
                <a:solidFill>
                  <a:schemeClr val="tx1"/>
                </a:solidFill>
              </a:rPr>
              <a:t>Caught </a:t>
            </a:r>
            <a:r>
              <a:rPr lang="en-US" sz="1100" dirty="0">
                <a:solidFill>
                  <a:srgbClr val="C00000"/>
                </a:solidFill>
              </a:rPr>
              <a:t>100%</a:t>
            </a:r>
            <a:r>
              <a:rPr lang="en-US" sz="1100" dirty="0">
                <a:solidFill>
                  <a:schemeClr val="tx1"/>
                </a:solidFill>
              </a:rPr>
              <a:t> of critical emergency cases, showing high sensitivity.</a:t>
            </a:r>
          </a:p>
          <a:p>
            <a:pPr>
              <a:lnSpc>
                <a:spcPct val="114999"/>
              </a:lnSpc>
            </a:pPr>
            <a:r>
              <a:rPr lang="en-US" sz="1100" dirty="0">
                <a:solidFill>
                  <a:schemeClr val="tx1"/>
                </a:solidFill>
              </a:rPr>
              <a:t> </a:t>
            </a:r>
          </a:p>
          <a:p>
            <a:pPr marL="171450" indent="-171450">
              <a:lnSpc>
                <a:spcPct val="114999"/>
              </a:lnSpc>
              <a:buFont typeface="Arial" panose="020B0604020202020204" pitchFamily="34" charset="0"/>
              <a:buChar char="•"/>
            </a:pPr>
            <a:r>
              <a:rPr lang="en-US" sz="1100" dirty="0">
                <a:solidFill>
                  <a:schemeClr val="tx1"/>
                </a:solidFill>
              </a:rPr>
              <a:t>Diagnostic suggestions were </a:t>
            </a:r>
            <a:r>
              <a:rPr lang="en-US" sz="1100" dirty="0">
                <a:solidFill>
                  <a:srgbClr val="C00000"/>
                </a:solidFill>
              </a:rPr>
              <a:t>often correct </a:t>
            </a:r>
            <a:r>
              <a:rPr lang="en-US" sz="1100" dirty="0">
                <a:solidFill>
                  <a:schemeClr val="tx1"/>
                </a:solidFill>
              </a:rPr>
              <a:t>or pointed.</a:t>
            </a:r>
          </a:p>
          <a:p>
            <a:pPr marL="171450" indent="-171450">
              <a:lnSpc>
                <a:spcPct val="114999"/>
              </a:lnSpc>
              <a:buFont typeface="Arial" panose="020B0604020202020204" pitchFamily="34" charset="0"/>
              <a:buChar char="•"/>
            </a:pPr>
            <a:endParaRPr lang="en-US" sz="1100" dirty="0"/>
          </a:p>
        </p:txBody>
      </p:sp>
      <p:sp>
        <p:nvSpPr>
          <p:cNvPr id="2" name="Title 1">
            <a:extLst>
              <a:ext uri="{FF2B5EF4-FFF2-40B4-BE49-F238E27FC236}">
                <a16:creationId xmlns:a16="http://schemas.microsoft.com/office/drawing/2014/main" id="{8AF70F43-B86D-4435-5433-3BD7F2BAC0DC}"/>
              </a:ext>
            </a:extLst>
          </p:cNvPr>
          <p:cNvSpPr>
            <a:spLocks noGrp="1"/>
          </p:cNvSpPr>
          <p:nvPr>
            <p:ph type="title"/>
          </p:nvPr>
        </p:nvSpPr>
        <p:spPr>
          <a:xfrm>
            <a:off x="173666" y="309115"/>
            <a:ext cx="8520600" cy="755455"/>
          </a:xfrm>
        </p:spPr>
        <p:txBody>
          <a:bodyPr>
            <a:noAutofit/>
          </a:bodyPr>
          <a:lstStyle/>
          <a:p>
            <a:r>
              <a:rPr lang="en-US" sz="3200" b="1" dirty="0">
                <a:solidFill>
                  <a:schemeClr val="tx1"/>
                </a:solidFill>
                <a:latin typeface="+mj-lt"/>
                <a:cs typeface="Times New Roman"/>
              </a:rPr>
              <a:t>Key findings from Our GenAI Use-Case</a:t>
            </a:r>
            <a:br>
              <a:rPr lang="en-US" sz="6000" b="1" dirty="0">
                <a:solidFill>
                  <a:schemeClr val="tx1"/>
                </a:solidFill>
                <a:latin typeface="+mj-lt"/>
              </a:rPr>
            </a:br>
            <a:endParaRPr lang="en-US" sz="3200" dirty="0">
              <a:solidFill>
                <a:schemeClr val="tx1"/>
              </a:solidFill>
            </a:endParaRPr>
          </a:p>
        </p:txBody>
      </p:sp>
      <p:sp>
        <p:nvSpPr>
          <p:cNvPr id="6" name="Rectangle: Rounded Corners 5">
            <a:extLst>
              <a:ext uri="{FF2B5EF4-FFF2-40B4-BE49-F238E27FC236}">
                <a16:creationId xmlns:a16="http://schemas.microsoft.com/office/drawing/2014/main" id="{88F55FB7-D917-B559-1548-3961A0A2D880}"/>
              </a:ext>
            </a:extLst>
          </p:cNvPr>
          <p:cNvSpPr/>
          <p:nvPr/>
        </p:nvSpPr>
        <p:spPr>
          <a:xfrm>
            <a:off x="216195" y="1183759"/>
            <a:ext cx="1610832" cy="51708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999"/>
              </a:lnSpc>
            </a:pPr>
            <a:r>
              <a:rPr lang="en-US" sz="1200" b="1">
                <a:solidFill>
                  <a:schemeClr val="bg1"/>
                </a:solidFill>
              </a:rPr>
              <a:t>Diagnostic Accuracy</a:t>
            </a:r>
          </a:p>
        </p:txBody>
      </p:sp>
      <p:sp>
        <p:nvSpPr>
          <p:cNvPr id="8" name="Rectangle: Rounded Corners 7">
            <a:extLst>
              <a:ext uri="{FF2B5EF4-FFF2-40B4-BE49-F238E27FC236}">
                <a16:creationId xmlns:a16="http://schemas.microsoft.com/office/drawing/2014/main" id="{16012412-ECF7-77E6-21F4-3AF7BBDA13D1}"/>
              </a:ext>
            </a:extLst>
          </p:cNvPr>
          <p:cNvSpPr/>
          <p:nvPr/>
        </p:nvSpPr>
        <p:spPr>
          <a:xfrm>
            <a:off x="2142450" y="1700838"/>
            <a:ext cx="1628556" cy="3442662"/>
          </a:xfrm>
          <a:prstGeom prst="roundRect">
            <a:avLst/>
          </a:prstGeom>
          <a:noFill/>
          <a:ln>
            <a:solidFill>
              <a:srgbClr val="BEC9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999"/>
              </a:lnSpc>
            </a:pPr>
            <a:endParaRPr lang="en-US" sz="1100" dirty="0">
              <a:solidFill>
                <a:schemeClr val="tx1"/>
              </a:solidFill>
            </a:endParaRPr>
          </a:p>
          <a:p>
            <a:pPr marL="171450" indent="-171450">
              <a:lnSpc>
                <a:spcPct val="114999"/>
              </a:lnSpc>
              <a:buFont typeface="Arial" panose="020B0604020202020204" pitchFamily="34" charset="0"/>
              <a:buChar char="•"/>
            </a:pPr>
            <a:r>
              <a:rPr lang="en-US" sz="1050" dirty="0">
                <a:solidFill>
                  <a:schemeClr val="tx1"/>
                </a:solidFill>
              </a:rPr>
              <a:t>Feedback from the prototype test was </a:t>
            </a:r>
            <a:r>
              <a:rPr lang="en-US" sz="1050" dirty="0">
                <a:solidFill>
                  <a:srgbClr val="C00000"/>
                </a:solidFill>
              </a:rPr>
              <a:t>very positive.</a:t>
            </a:r>
          </a:p>
          <a:p>
            <a:pPr marL="171450" indent="-171450">
              <a:lnSpc>
                <a:spcPct val="114999"/>
              </a:lnSpc>
              <a:buFont typeface="Arial" panose="020B0604020202020204" pitchFamily="34" charset="0"/>
              <a:buChar char="•"/>
            </a:pPr>
            <a:endParaRPr lang="en-US" sz="1050" dirty="0">
              <a:solidFill>
                <a:schemeClr val="tx1"/>
              </a:solidFill>
            </a:endParaRPr>
          </a:p>
          <a:p>
            <a:pPr marL="171450" indent="-171450">
              <a:lnSpc>
                <a:spcPct val="114999"/>
              </a:lnSpc>
              <a:buFont typeface="Arial" panose="020B0604020202020204" pitchFamily="34" charset="0"/>
              <a:buChar char="•"/>
            </a:pPr>
            <a:r>
              <a:rPr lang="en-US" sz="1050" dirty="0">
                <a:solidFill>
                  <a:schemeClr val="tx1"/>
                </a:solidFill>
              </a:rPr>
              <a:t> Users find the assistant</a:t>
            </a:r>
            <a:r>
              <a:rPr lang="en-US" sz="1050" dirty="0">
                <a:solidFill>
                  <a:srgbClr val="C00000"/>
                </a:solidFill>
              </a:rPr>
              <a:t> easy </a:t>
            </a:r>
            <a:r>
              <a:rPr lang="en-US" sz="1050" dirty="0">
                <a:solidFill>
                  <a:schemeClr val="tx1"/>
                </a:solidFill>
              </a:rPr>
              <a:t>to use and its guidance clear. </a:t>
            </a:r>
          </a:p>
          <a:p>
            <a:pPr marL="171450" indent="-171450">
              <a:lnSpc>
                <a:spcPct val="114999"/>
              </a:lnSpc>
              <a:buFont typeface="Arial" panose="020B0604020202020204" pitchFamily="34" charset="0"/>
              <a:buChar char="•"/>
            </a:pPr>
            <a:endParaRPr lang="en-US" sz="1050" dirty="0">
              <a:solidFill>
                <a:schemeClr val="tx1"/>
              </a:solidFill>
            </a:endParaRPr>
          </a:p>
          <a:p>
            <a:pPr marL="171450" indent="-171450">
              <a:lnSpc>
                <a:spcPct val="114999"/>
              </a:lnSpc>
              <a:buFont typeface="Arial" panose="020B0604020202020204" pitchFamily="34" charset="0"/>
              <a:buChar char="•"/>
            </a:pPr>
            <a:r>
              <a:rPr lang="en-US" sz="1050" dirty="0">
                <a:solidFill>
                  <a:schemeClr val="tx1"/>
                </a:solidFill>
              </a:rPr>
              <a:t>Satisfaction would likely </a:t>
            </a:r>
            <a:r>
              <a:rPr lang="en-US" sz="1050" dirty="0">
                <a:solidFill>
                  <a:srgbClr val="C00000"/>
                </a:solidFill>
              </a:rPr>
              <a:t>be high </a:t>
            </a:r>
            <a:r>
              <a:rPr lang="en-US" sz="1050" dirty="0">
                <a:solidFill>
                  <a:schemeClr val="tx1"/>
                </a:solidFill>
              </a:rPr>
              <a:t>because of assistant’s human-friendly explanations.</a:t>
            </a:r>
          </a:p>
          <a:p>
            <a:pPr marL="171450" indent="-171450">
              <a:lnSpc>
                <a:spcPct val="114999"/>
              </a:lnSpc>
              <a:buFont typeface="Arial" panose="020B0604020202020204" pitchFamily="34" charset="0"/>
              <a:buChar char="•"/>
            </a:pPr>
            <a:endParaRPr lang="en-US" sz="1050" dirty="0">
              <a:solidFill>
                <a:schemeClr val="tx1"/>
              </a:solidFill>
            </a:endParaRPr>
          </a:p>
          <a:p>
            <a:pPr marL="171450" indent="-171450">
              <a:lnSpc>
                <a:spcPct val="114999"/>
              </a:lnSpc>
              <a:buFont typeface="Arial" panose="020B0604020202020204" pitchFamily="34" charset="0"/>
              <a:buChar char="•"/>
            </a:pPr>
            <a:endParaRPr lang="en-US" sz="1050" dirty="0">
              <a:solidFill>
                <a:schemeClr val="tx1"/>
              </a:solidFill>
            </a:endParaRPr>
          </a:p>
          <a:p>
            <a:pPr marL="171450" indent="-171450">
              <a:lnSpc>
                <a:spcPct val="114999"/>
              </a:lnSpc>
              <a:buFont typeface="Arial" panose="020B0604020202020204" pitchFamily="34" charset="0"/>
              <a:buChar char="•"/>
            </a:pPr>
            <a:endParaRPr lang="en-US" sz="1050" dirty="0">
              <a:solidFill>
                <a:schemeClr val="tx1"/>
              </a:solidFill>
            </a:endParaRPr>
          </a:p>
        </p:txBody>
      </p:sp>
      <p:sp>
        <p:nvSpPr>
          <p:cNvPr id="9" name="Rectangle: Rounded Corners 8">
            <a:extLst>
              <a:ext uri="{FF2B5EF4-FFF2-40B4-BE49-F238E27FC236}">
                <a16:creationId xmlns:a16="http://schemas.microsoft.com/office/drawing/2014/main" id="{D5E7FB7B-A912-EB80-5AEB-4E0ED32E3F47}"/>
              </a:ext>
            </a:extLst>
          </p:cNvPr>
          <p:cNvSpPr/>
          <p:nvPr/>
        </p:nvSpPr>
        <p:spPr>
          <a:xfrm>
            <a:off x="2211567" y="1183757"/>
            <a:ext cx="1486788" cy="51707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999"/>
              </a:lnSpc>
            </a:pPr>
            <a:r>
              <a:rPr lang="en-US" sz="1200" b="1">
                <a:solidFill>
                  <a:schemeClr val="bg1"/>
                </a:solidFill>
              </a:rPr>
              <a:t>User </a:t>
            </a:r>
          </a:p>
          <a:p>
            <a:pPr algn="ctr">
              <a:lnSpc>
                <a:spcPct val="114999"/>
              </a:lnSpc>
            </a:pPr>
            <a:r>
              <a:rPr lang="en-US" sz="1200" b="1">
                <a:solidFill>
                  <a:schemeClr val="bg1"/>
                </a:solidFill>
              </a:rPr>
              <a:t>Satisfaction</a:t>
            </a:r>
          </a:p>
        </p:txBody>
      </p:sp>
      <p:sp>
        <p:nvSpPr>
          <p:cNvPr id="10" name="Rectangle: Rounded Corners 9">
            <a:extLst>
              <a:ext uri="{FF2B5EF4-FFF2-40B4-BE49-F238E27FC236}">
                <a16:creationId xmlns:a16="http://schemas.microsoft.com/office/drawing/2014/main" id="{0103DA46-C3DD-19D1-88D9-5163FF029F88}"/>
              </a:ext>
            </a:extLst>
          </p:cNvPr>
          <p:cNvSpPr/>
          <p:nvPr/>
        </p:nvSpPr>
        <p:spPr>
          <a:xfrm>
            <a:off x="4022646" y="1700838"/>
            <a:ext cx="1715386" cy="3442662"/>
          </a:xfrm>
          <a:prstGeom prst="roundRect">
            <a:avLst/>
          </a:prstGeom>
          <a:noFill/>
          <a:ln>
            <a:solidFill>
              <a:srgbClr val="BEC9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999"/>
              </a:lnSpc>
            </a:pPr>
            <a:r>
              <a:rPr lang="en-US" sz="1100" dirty="0">
                <a:solidFill>
                  <a:schemeClr val="tx1"/>
                </a:solidFill>
              </a:rPr>
              <a:t>Model showed: </a:t>
            </a:r>
          </a:p>
          <a:p>
            <a:pPr>
              <a:lnSpc>
                <a:spcPct val="114999"/>
              </a:lnSpc>
            </a:pPr>
            <a:endParaRPr lang="en-US" sz="1100" dirty="0">
              <a:solidFill>
                <a:schemeClr val="tx1"/>
              </a:solidFill>
            </a:endParaRPr>
          </a:p>
          <a:p>
            <a:pPr>
              <a:lnSpc>
                <a:spcPct val="114999"/>
              </a:lnSpc>
            </a:pPr>
            <a:endParaRPr lang="en-US" sz="1100" dirty="0">
              <a:solidFill>
                <a:schemeClr val="tx1"/>
              </a:solidFill>
            </a:endParaRPr>
          </a:p>
          <a:p>
            <a:pPr marL="171450" indent="-171450">
              <a:lnSpc>
                <a:spcPct val="114999"/>
              </a:lnSpc>
              <a:buFont typeface="Arial" panose="020B0604020202020204" pitchFamily="34" charset="0"/>
              <a:buChar char="•"/>
            </a:pPr>
            <a:r>
              <a:rPr lang="en-US" sz="1100" dirty="0">
                <a:solidFill>
                  <a:srgbClr val="C00000"/>
                </a:solidFill>
              </a:rPr>
              <a:t>High precision </a:t>
            </a:r>
            <a:r>
              <a:rPr lang="en-US" sz="1100" dirty="0">
                <a:solidFill>
                  <a:schemeClr val="tx1"/>
                </a:solidFill>
              </a:rPr>
              <a:t>by rarely misclassifying and leaned toward caution when it erred.</a:t>
            </a:r>
          </a:p>
          <a:p>
            <a:pPr>
              <a:lnSpc>
                <a:spcPct val="114999"/>
              </a:lnSpc>
            </a:pPr>
            <a:endParaRPr lang="en-US" sz="1100" dirty="0">
              <a:solidFill>
                <a:schemeClr val="tx1"/>
              </a:solidFill>
            </a:endParaRPr>
          </a:p>
          <a:p>
            <a:pPr>
              <a:lnSpc>
                <a:spcPct val="114999"/>
              </a:lnSpc>
            </a:pPr>
            <a:endParaRPr lang="en-US" sz="1100" dirty="0">
              <a:solidFill>
                <a:schemeClr val="tx1"/>
              </a:solidFill>
            </a:endParaRPr>
          </a:p>
          <a:p>
            <a:pPr marL="171450" indent="-171450">
              <a:lnSpc>
                <a:spcPct val="114999"/>
              </a:lnSpc>
              <a:buFont typeface="Arial" panose="020B0604020202020204" pitchFamily="34" charset="0"/>
              <a:buChar char="•"/>
            </a:pPr>
            <a:r>
              <a:rPr lang="en-US" sz="1100" dirty="0">
                <a:solidFill>
                  <a:srgbClr val="C00000"/>
                </a:solidFill>
              </a:rPr>
              <a:t>No unsafe </a:t>
            </a:r>
            <a:r>
              <a:rPr lang="en-US" sz="1100" dirty="0">
                <a:solidFill>
                  <a:schemeClr val="tx1"/>
                </a:solidFill>
              </a:rPr>
              <a:t>recommendations, making it safer.</a:t>
            </a:r>
          </a:p>
          <a:p>
            <a:pPr marL="171450" indent="-171450">
              <a:lnSpc>
                <a:spcPct val="114999"/>
              </a:lnSpc>
              <a:buFont typeface="Arial" panose="020B0604020202020204" pitchFamily="34" charset="0"/>
              <a:buChar char="•"/>
            </a:pPr>
            <a:endParaRPr lang="en-US" sz="1100" dirty="0">
              <a:solidFill>
                <a:schemeClr val="tx1"/>
              </a:solidFill>
            </a:endParaRPr>
          </a:p>
          <a:p>
            <a:pPr marL="171450" indent="-171450">
              <a:lnSpc>
                <a:spcPct val="114999"/>
              </a:lnSpc>
              <a:buFont typeface="Arial" panose="020B0604020202020204" pitchFamily="34" charset="0"/>
              <a:buChar char="•"/>
            </a:pPr>
            <a:endParaRPr lang="en-US" sz="1100" dirty="0">
              <a:solidFill>
                <a:schemeClr val="tx1"/>
              </a:solidFill>
            </a:endParaRPr>
          </a:p>
        </p:txBody>
      </p:sp>
      <p:sp>
        <p:nvSpPr>
          <p:cNvPr id="11" name="Rectangle: Rounded Corners 10">
            <a:extLst>
              <a:ext uri="{FF2B5EF4-FFF2-40B4-BE49-F238E27FC236}">
                <a16:creationId xmlns:a16="http://schemas.microsoft.com/office/drawing/2014/main" id="{49F5DA0C-8E28-1366-8BD5-399920A65796}"/>
              </a:ext>
            </a:extLst>
          </p:cNvPr>
          <p:cNvSpPr/>
          <p:nvPr/>
        </p:nvSpPr>
        <p:spPr>
          <a:xfrm>
            <a:off x="3930497" y="1183758"/>
            <a:ext cx="1807535" cy="51707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999"/>
              </a:lnSpc>
            </a:pPr>
            <a:r>
              <a:rPr lang="en-US" sz="1200" b="1">
                <a:solidFill>
                  <a:schemeClr val="bg1"/>
                </a:solidFill>
              </a:rPr>
              <a:t>Precision </a:t>
            </a:r>
          </a:p>
          <a:p>
            <a:pPr algn="ctr">
              <a:lnSpc>
                <a:spcPct val="114999"/>
              </a:lnSpc>
            </a:pPr>
            <a:r>
              <a:rPr lang="en-US" sz="1200" b="1">
                <a:solidFill>
                  <a:schemeClr val="bg1"/>
                </a:solidFill>
              </a:rPr>
              <a:t>and Safety</a:t>
            </a:r>
          </a:p>
        </p:txBody>
      </p:sp>
      <p:sp>
        <p:nvSpPr>
          <p:cNvPr id="12" name="Rectangle: Rounded Corners 11">
            <a:extLst>
              <a:ext uri="{FF2B5EF4-FFF2-40B4-BE49-F238E27FC236}">
                <a16:creationId xmlns:a16="http://schemas.microsoft.com/office/drawing/2014/main" id="{D6E7AAFC-94DD-0D3C-4B13-8917791112B7}"/>
              </a:ext>
            </a:extLst>
          </p:cNvPr>
          <p:cNvSpPr/>
          <p:nvPr/>
        </p:nvSpPr>
        <p:spPr>
          <a:xfrm>
            <a:off x="6035742" y="1700837"/>
            <a:ext cx="1628555" cy="3442661"/>
          </a:xfrm>
          <a:prstGeom prst="roundRect">
            <a:avLst/>
          </a:prstGeom>
          <a:noFill/>
          <a:ln>
            <a:solidFill>
              <a:srgbClr val="BEC9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4999"/>
              </a:lnSpc>
            </a:pPr>
            <a:r>
              <a:rPr lang="en-US" sz="1100">
                <a:solidFill>
                  <a:schemeClr val="tx1"/>
                </a:solidFill>
              </a:rPr>
              <a:t>Model showed: </a:t>
            </a:r>
          </a:p>
          <a:p>
            <a:pPr marL="171450" indent="-171450">
              <a:lnSpc>
                <a:spcPct val="114999"/>
              </a:lnSpc>
              <a:buFont typeface="Arial" panose="020B0604020202020204" pitchFamily="34" charset="0"/>
              <a:buChar char="•"/>
            </a:pPr>
            <a:r>
              <a:rPr lang="en-US" sz="1100">
                <a:solidFill>
                  <a:schemeClr val="tx1"/>
                </a:solidFill>
              </a:rPr>
              <a:t> </a:t>
            </a:r>
            <a:r>
              <a:rPr lang="en-US" sz="1100">
                <a:solidFill>
                  <a:srgbClr val="C00000"/>
                </a:solidFill>
              </a:rPr>
              <a:t>Strong natural </a:t>
            </a:r>
            <a:r>
              <a:rPr lang="en-US" sz="1100">
                <a:solidFill>
                  <a:schemeClr val="tx1"/>
                </a:solidFill>
              </a:rPr>
              <a:t>language understanding.</a:t>
            </a:r>
          </a:p>
          <a:p>
            <a:pPr>
              <a:lnSpc>
                <a:spcPct val="114999"/>
              </a:lnSpc>
            </a:pPr>
            <a:r>
              <a:rPr lang="en-US" sz="1100">
                <a:solidFill>
                  <a:schemeClr val="tx1"/>
                </a:solidFill>
              </a:rPr>
              <a:t> </a:t>
            </a:r>
          </a:p>
          <a:p>
            <a:pPr marL="171450" indent="-171450">
              <a:lnSpc>
                <a:spcPct val="114999"/>
              </a:lnSpc>
              <a:buFont typeface="Arial" panose="020B0604020202020204" pitchFamily="34" charset="0"/>
              <a:buChar char="•"/>
            </a:pPr>
            <a:r>
              <a:rPr lang="en-US" sz="1100">
                <a:solidFill>
                  <a:schemeClr val="tx1"/>
                </a:solidFill>
              </a:rPr>
              <a:t>Gave</a:t>
            </a:r>
            <a:r>
              <a:rPr lang="en-US" sz="1100">
                <a:solidFill>
                  <a:srgbClr val="C00000"/>
                </a:solidFill>
              </a:rPr>
              <a:t> clear </a:t>
            </a:r>
            <a:r>
              <a:rPr lang="en-US" sz="1100">
                <a:solidFill>
                  <a:schemeClr val="tx1"/>
                </a:solidFill>
              </a:rPr>
              <a:t>and detailed explanations.</a:t>
            </a:r>
          </a:p>
          <a:p>
            <a:pPr>
              <a:lnSpc>
                <a:spcPct val="114999"/>
              </a:lnSpc>
            </a:pPr>
            <a:r>
              <a:rPr lang="en-US" sz="1100">
                <a:solidFill>
                  <a:schemeClr val="tx1"/>
                </a:solidFill>
              </a:rPr>
              <a:t> </a:t>
            </a:r>
          </a:p>
          <a:p>
            <a:pPr marL="171450" indent="-171450">
              <a:lnSpc>
                <a:spcPct val="114999"/>
              </a:lnSpc>
              <a:buFont typeface="Arial" panose="020B0604020202020204" pitchFamily="34" charset="0"/>
              <a:buChar char="•"/>
            </a:pPr>
            <a:r>
              <a:rPr lang="en-US" sz="1100">
                <a:solidFill>
                  <a:srgbClr val="C00000"/>
                </a:solidFill>
              </a:rPr>
              <a:t>Connected</a:t>
            </a:r>
            <a:r>
              <a:rPr lang="en-US" sz="1100">
                <a:solidFill>
                  <a:schemeClr val="tx1"/>
                </a:solidFill>
              </a:rPr>
              <a:t> symptoms to possible conditions.</a:t>
            </a:r>
          </a:p>
          <a:p>
            <a:pPr marL="171450" indent="-171450">
              <a:lnSpc>
                <a:spcPct val="114999"/>
              </a:lnSpc>
              <a:buFont typeface="Arial" panose="020B0604020202020204" pitchFamily="34" charset="0"/>
              <a:buChar char="•"/>
            </a:pPr>
            <a:endParaRPr lang="en-US" sz="1100">
              <a:solidFill>
                <a:schemeClr val="tx1"/>
              </a:solidFill>
            </a:endParaRPr>
          </a:p>
          <a:p>
            <a:pPr marL="171450" indent="-171450">
              <a:lnSpc>
                <a:spcPct val="114999"/>
              </a:lnSpc>
              <a:buFont typeface="Arial" panose="020B0604020202020204" pitchFamily="34" charset="0"/>
              <a:buChar char="•"/>
            </a:pPr>
            <a:r>
              <a:rPr lang="en-US" sz="1100">
                <a:solidFill>
                  <a:schemeClr val="tx1"/>
                </a:solidFill>
              </a:rPr>
              <a:t> Asked smart </a:t>
            </a:r>
            <a:r>
              <a:rPr lang="en-US" sz="1100">
                <a:solidFill>
                  <a:srgbClr val="C00000"/>
                </a:solidFill>
              </a:rPr>
              <a:t>follow-up</a:t>
            </a:r>
            <a:r>
              <a:rPr lang="en-US" sz="1100">
                <a:solidFill>
                  <a:schemeClr val="tx1"/>
                </a:solidFill>
              </a:rPr>
              <a:t> questions.</a:t>
            </a:r>
            <a:endParaRPr lang="en-US" sz="800">
              <a:solidFill>
                <a:schemeClr val="tx1"/>
              </a:solidFill>
            </a:endParaRPr>
          </a:p>
        </p:txBody>
      </p:sp>
      <p:sp>
        <p:nvSpPr>
          <p:cNvPr id="13" name="Rectangle: Rounded Corners 12">
            <a:extLst>
              <a:ext uri="{FF2B5EF4-FFF2-40B4-BE49-F238E27FC236}">
                <a16:creationId xmlns:a16="http://schemas.microsoft.com/office/drawing/2014/main" id="{6ACD3B30-CDF2-7028-A3CE-8782A7724E61}"/>
              </a:ext>
            </a:extLst>
          </p:cNvPr>
          <p:cNvSpPr/>
          <p:nvPr/>
        </p:nvSpPr>
        <p:spPr>
          <a:xfrm>
            <a:off x="5989672" y="1183758"/>
            <a:ext cx="1807535" cy="51707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999"/>
              </a:lnSpc>
            </a:pPr>
            <a:r>
              <a:rPr lang="en-US" sz="1200" b="1">
                <a:solidFill>
                  <a:schemeClr val="bg1"/>
                </a:solidFill>
              </a:rPr>
              <a:t>Model </a:t>
            </a:r>
          </a:p>
          <a:p>
            <a:pPr algn="ctr">
              <a:lnSpc>
                <a:spcPct val="114999"/>
              </a:lnSpc>
            </a:pPr>
            <a:r>
              <a:rPr lang="en-US" sz="1200" b="1">
                <a:solidFill>
                  <a:schemeClr val="bg1"/>
                </a:solidFill>
              </a:rPr>
              <a:t>Strength</a:t>
            </a:r>
          </a:p>
        </p:txBody>
      </p:sp>
    </p:spTree>
    <p:extLst>
      <p:ext uri="{BB962C8B-B14F-4D97-AF65-F5344CB8AC3E}">
        <p14:creationId xmlns:p14="http://schemas.microsoft.com/office/powerpoint/2010/main" val="103275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C73A2-BAE3-C2AC-8C3B-19DEFD462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E2063-3775-B58A-479B-A6094EA519B5}"/>
              </a:ext>
            </a:extLst>
          </p:cNvPr>
          <p:cNvSpPr>
            <a:spLocks noGrp="1"/>
          </p:cNvSpPr>
          <p:nvPr>
            <p:ph type="title"/>
          </p:nvPr>
        </p:nvSpPr>
        <p:spPr>
          <a:xfrm>
            <a:off x="84966" y="63912"/>
            <a:ext cx="8520600" cy="725213"/>
          </a:xfrm>
        </p:spPr>
        <p:txBody>
          <a:bodyPr>
            <a:normAutofit fontScale="90000"/>
          </a:bodyPr>
          <a:lstStyle/>
          <a:p>
            <a:r>
              <a:rPr lang="en-US" sz="3600" b="1">
                <a:latin typeface="Times New Roman"/>
              </a:rPr>
              <a:t>Limitations</a:t>
            </a:r>
            <a:endParaRPr lang="en-US" sz="3600" b="1"/>
          </a:p>
        </p:txBody>
      </p:sp>
      <p:sp>
        <p:nvSpPr>
          <p:cNvPr id="45" name="Rectangle: Rounded Corners 44">
            <a:extLst>
              <a:ext uri="{FF2B5EF4-FFF2-40B4-BE49-F238E27FC236}">
                <a16:creationId xmlns:a16="http://schemas.microsoft.com/office/drawing/2014/main" id="{92B84CD8-8FA6-0680-A8C1-E91090E6DDB4}"/>
              </a:ext>
            </a:extLst>
          </p:cNvPr>
          <p:cNvSpPr/>
          <p:nvPr/>
        </p:nvSpPr>
        <p:spPr>
          <a:xfrm>
            <a:off x="662669" y="1283116"/>
            <a:ext cx="6999496" cy="607054"/>
          </a:xfrm>
          <a:prstGeom prst="roundRect">
            <a:avLst/>
          </a:prstGeom>
          <a:noFill/>
          <a:ln w="3175">
            <a:solidFill>
              <a:srgbClr val="FDBEBB"/>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200" dirty="0">
                <a:solidFill>
                  <a:schemeClr val="tx1"/>
                </a:solidFill>
              </a:rPr>
              <a:t> </a:t>
            </a:r>
            <a:r>
              <a:rPr lang="en-US" sz="1200" dirty="0">
                <a:solidFill>
                  <a:schemeClr val="tx1"/>
                </a:solidFill>
                <a:ea typeface="+mn-lt"/>
                <a:cs typeface="+mn-lt"/>
              </a:rPr>
              <a:t>Despite prompt instructions, LLMs can still hallucinate facts or details not present in the provided context. The current prompt aims to minimize this but doesn't eliminate it entirely.</a:t>
            </a:r>
            <a:endParaRPr lang="en-US" sz="1200" dirty="0">
              <a:solidFill>
                <a:schemeClr val="tx1"/>
              </a:solidFill>
            </a:endParaRPr>
          </a:p>
        </p:txBody>
      </p:sp>
      <p:sp>
        <p:nvSpPr>
          <p:cNvPr id="43" name="Rectangle: Rounded Corners 42">
            <a:extLst>
              <a:ext uri="{FF2B5EF4-FFF2-40B4-BE49-F238E27FC236}">
                <a16:creationId xmlns:a16="http://schemas.microsoft.com/office/drawing/2014/main" id="{2A2258CB-0374-6B36-3AE3-29FC1B791EFF}"/>
              </a:ext>
            </a:extLst>
          </p:cNvPr>
          <p:cNvSpPr/>
          <p:nvPr/>
        </p:nvSpPr>
        <p:spPr>
          <a:xfrm>
            <a:off x="317994" y="1065513"/>
            <a:ext cx="3587698" cy="289980"/>
          </a:xfrm>
          <a:prstGeom prst="roundRect">
            <a:avLst/>
          </a:prstGeom>
          <a:solidFill>
            <a:srgbClr val="FDB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rPr>
              <a:t>Possible Errors and Hallucinations</a:t>
            </a:r>
            <a:endParaRPr lang="en-US" sz="1100">
              <a:solidFill>
                <a:schemeClr val="tx1"/>
              </a:solidFill>
            </a:endParaRPr>
          </a:p>
        </p:txBody>
      </p:sp>
      <p:sp>
        <p:nvSpPr>
          <p:cNvPr id="46" name="Rectangle: Rounded Corners 45">
            <a:extLst>
              <a:ext uri="{FF2B5EF4-FFF2-40B4-BE49-F238E27FC236}">
                <a16:creationId xmlns:a16="http://schemas.microsoft.com/office/drawing/2014/main" id="{9CDCD3ED-AF46-0DF8-4F56-27A77047FD60}"/>
              </a:ext>
            </a:extLst>
          </p:cNvPr>
          <p:cNvSpPr/>
          <p:nvPr/>
        </p:nvSpPr>
        <p:spPr>
          <a:xfrm>
            <a:off x="489377" y="2295229"/>
            <a:ext cx="7174038" cy="953812"/>
          </a:xfrm>
          <a:prstGeom prst="roundRect">
            <a:avLst/>
          </a:prstGeom>
          <a:noFill/>
          <a:ln w="3175">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200" b="1">
                <a:solidFill>
                  <a:schemeClr val="tx1"/>
                </a:solidFill>
              </a:rPr>
              <a:t> </a:t>
            </a:r>
            <a:r>
              <a:rPr lang="en-US" sz="1200">
                <a:solidFill>
                  <a:schemeClr val="tx1"/>
                </a:solidFill>
                <a:ea typeface="+mn-lt"/>
                <a:cs typeface="+mn-lt"/>
              </a:rPr>
              <a:t>Failure to reliably redact PII, especially if the bot were handling more sensitive inputs or if logs were stored long-term, is a major limitation in a healthcare context.</a:t>
            </a:r>
          </a:p>
          <a:p>
            <a:r>
              <a:rPr lang="en-US" sz="1200">
                <a:solidFill>
                  <a:schemeClr val="tx1"/>
                </a:solidFill>
                <a:ea typeface="+mn-lt"/>
                <a:cs typeface="+mn-lt"/>
              </a:rPr>
              <a:t>It Requires ongoing effort to update the knowledge base, retrainin the urgency model, and potentially updating the PII regex/libraries and prompts as new issues arise or vulnerabilities are discovered</a:t>
            </a:r>
            <a:endParaRPr lang="en-US">
              <a:solidFill>
                <a:schemeClr val="tx1"/>
              </a:solidFill>
              <a:cs typeface="Arial"/>
            </a:endParaRPr>
          </a:p>
        </p:txBody>
      </p:sp>
      <p:sp>
        <p:nvSpPr>
          <p:cNvPr id="47" name="Rectangle: Rounded Corners 46">
            <a:extLst>
              <a:ext uri="{FF2B5EF4-FFF2-40B4-BE49-F238E27FC236}">
                <a16:creationId xmlns:a16="http://schemas.microsoft.com/office/drawing/2014/main" id="{F9F6F894-A4D3-FF88-7EB3-C423F3623360}"/>
              </a:ext>
            </a:extLst>
          </p:cNvPr>
          <p:cNvSpPr/>
          <p:nvPr/>
        </p:nvSpPr>
        <p:spPr>
          <a:xfrm>
            <a:off x="317994" y="2003723"/>
            <a:ext cx="3595671" cy="291367"/>
          </a:xfrm>
          <a:prstGeom prst="roundRect">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100" b="1">
                <a:solidFill>
                  <a:schemeClr val="bg1"/>
                </a:solidFill>
                <a:cs typeface="Arial"/>
              </a:rPr>
              <a:t>Security &amp; Maintenance: </a:t>
            </a:r>
          </a:p>
        </p:txBody>
      </p:sp>
      <p:sp>
        <p:nvSpPr>
          <p:cNvPr id="48" name="Rectangle: Rounded Corners 47">
            <a:extLst>
              <a:ext uri="{FF2B5EF4-FFF2-40B4-BE49-F238E27FC236}">
                <a16:creationId xmlns:a16="http://schemas.microsoft.com/office/drawing/2014/main" id="{888DF842-7511-0CC8-14B5-70097BE5092B}"/>
              </a:ext>
            </a:extLst>
          </p:cNvPr>
          <p:cNvSpPr/>
          <p:nvPr/>
        </p:nvSpPr>
        <p:spPr>
          <a:xfrm>
            <a:off x="489099" y="3567476"/>
            <a:ext cx="7214378" cy="725213"/>
          </a:xfrm>
          <a:prstGeom prst="roundRect">
            <a:avLst/>
          </a:prstGeom>
          <a:noFill/>
          <a:ln w="3175">
            <a:solidFill>
              <a:srgbClr val="001848"/>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nSpc>
                <a:spcPct val="114999"/>
              </a:lnSpc>
            </a:pPr>
            <a:r>
              <a:rPr lang="en-US" sz="1200" dirty="0">
                <a:solidFill>
                  <a:schemeClr val="tx1"/>
                </a:solidFill>
                <a:ea typeface="+mn-lt"/>
                <a:cs typeface="+mn-lt"/>
              </a:rPr>
              <a:t>The LLM </a:t>
            </a:r>
            <a:r>
              <a:rPr lang="en-US" sz="1200" dirty="0">
                <a:solidFill>
                  <a:schemeClr val="tx1"/>
                </a:solidFill>
                <a:latin typeface="Arial"/>
                <a:cs typeface="Arial"/>
              </a:rPr>
              <a:t>processes</a:t>
            </a:r>
            <a:r>
              <a:rPr lang="en-US" sz="1200" dirty="0">
                <a:solidFill>
                  <a:schemeClr val="tx1"/>
                </a:solidFill>
                <a:ea typeface="+mn-lt"/>
                <a:cs typeface="+mn-lt"/>
              </a:rPr>
              <a:t> language patterns; it doesn't possess genuine clinical reasoning or diagnostic capability. Its advice is purely informational based on its training and the provided context.</a:t>
            </a:r>
            <a:endParaRPr lang="en-US" dirty="0">
              <a:solidFill>
                <a:schemeClr val="tx1"/>
              </a:solidFill>
            </a:endParaRPr>
          </a:p>
        </p:txBody>
      </p:sp>
      <p:sp>
        <p:nvSpPr>
          <p:cNvPr id="49" name="Rectangle: Rounded Corners 48">
            <a:extLst>
              <a:ext uri="{FF2B5EF4-FFF2-40B4-BE49-F238E27FC236}">
                <a16:creationId xmlns:a16="http://schemas.microsoft.com/office/drawing/2014/main" id="{C8F640AB-7A75-50B4-6640-899107D8F6D8}"/>
              </a:ext>
            </a:extLst>
          </p:cNvPr>
          <p:cNvSpPr/>
          <p:nvPr/>
        </p:nvSpPr>
        <p:spPr>
          <a:xfrm>
            <a:off x="317994" y="3362518"/>
            <a:ext cx="3587698" cy="264653"/>
          </a:xfrm>
          <a:prstGeom prst="roundRect">
            <a:avLst/>
          </a:prstGeom>
          <a:solidFill>
            <a:srgbClr val="001848"/>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nSpc>
                <a:spcPct val="114999"/>
              </a:lnSpc>
            </a:pPr>
            <a:r>
              <a:rPr lang="en-US" sz="1100" b="1">
                <a:solidFill>
                  <a:schemeClr val="bg1"/>
                </a:solidFill>
                <a:cs typeface="Arial"/>
              </a:rPr>
              <a:t>LLM Ability:</a:t>
            </a:r>
          </a:p>
        </p:txBody>
      </p:sp>
    </p:spTree>
    <p:extLst>
      <p:ext uri="{BB962C8B-B14F-4D97-AF65-F5344CB8AC3E}">
        <p14:creationId xmlns:p14="http://schemas.microsoft.com/office/powerpoint/2010/main" val="134555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F6B80-F719-0848-F5F2-E25A364F3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28EBE-B351-BF93-5B92-A281311823C3}"/>
              </a:ext>
            </a:extLst>
          </p:cNvPr>
          <p:cNvSpPr>
            <a:spLocks noGrp="1"/>
          </p:cNvSpPr>
          <p:nvPr>
            <p:ph type="title"/>
          </p:nvPr>
        </p:nvSpPr>
        <p:spPr>
          <a:xfrm>
            <a:off x="84966" y="63912"/>
            <a:ext cx="8520600" cy="725213"/>
          </a:xfrm>
        </p:spPr>
        <p:txBody>
          <a:bodyPr>
            <a:normAutofit fontScale="90000"/>
          </a:bodyPr>
          <a:lstStyle/>
          <a:p>
            <a:r>
              <a:rPr lang="en-US" sz="3600" b="1" dirty="0"/>
              <a:t>Recommendations</a:t>
            </a:r>
          </a:p>
        </p:txBody>
      </p:sp>
      <p:sp>
        <p:nvSpPr>
          <p:cNvPr id="45" name="Rectangle: Rounded Corners 44">
            <a:extLst>
              <a:ext uri="{FF2B5EF4-FFF2-40B4-BE49-F238E27FC236}">
                <a16:creationId xmlns:a16="http://schemas.microsoft.com/office/drawing/2014/main" id="{D503AD74-F1A6-E04F-2444-E192E8BD25EE}"/>
              </a:ext>
            </a:extLst>
          </p:cNvPr>
          <p:cNvSpPr/>
          <p:nvPr/>
        </p:nvSpPr>
        <p:spPr>
          <a:xfrm>
            <a:off x="662668" y="1355492"/>
            <a:ext cx="5227769" cy="514108"/>
          </a:xfrm>
          <a:prstGeom prst="roundRect">
            <a:avLst/>
          </a:prstGeom>
          <a:noFill/>
          <a:ln w="3175">
            <a:solidFill>
              <a:srgbClr val="FDBEBB"/>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panose="020B0604020202020204" pitchFamily="34" charset="0"/>
              <a:buChar char="•"/>
            </a:pPr>
            <a:r>
              <a:rPr lang="en-US" sz="1200" dirty="0">
                <a:solidFill>
                  <a:schemeClr val="tx1"/>
                </a:solidFill>
              </a:rPr>
              <a:t> Ensure Clinicians verify high-risk or uncertain cases flagged by the bot</a:t>
            </a:r>
          </a:p>
        </p:txBody>
      </p:sp>
      <p:sp>
        <p:nvSpPr>
          <p:cNvPr id="43" name="Rectangle: Rounded Corners 42">
            <a:extLst>
              <a:ext uri="{FF2B5EF4-FFF2-40B4-BE49-F238E27FC236}">
                <a16:creationId xmlns:a16="http://schemas.microsoft.com/office/drawing/2014/main" id="{F4C21D3C-3DC5-7193-E0ED-248B9A9CB229}"/>
              </a:ext>
            </a:extLst>
          </p:cNvPr>
          <p:cNvSpPr/>
          <p:nvPr/>
        </p:nvSpPr>
        <p:spPr>
          <a:xfrm>
            <a:off x="317994" y="1065513"/>
            <a:ext cx="3587698" cy="289980"/>
          </a:xfrm>
          <a:prstGeom prst="roundRect">
            <a:avLst/>
          </a:prstGeom>
          <a:solidFill>
            <a:srgbClr val="FDB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Adopt Human-in-the-loop AI </a:t>
            </a:r>
          </a:p>
        </p:txBody>
      </p:sp>
      <p:sp>
        <p:nvSpPr>
          <p:cNvPr id="46" name="Rectangle: Rounded Corners 45">
            <a:extLst>
              <a:ext uri="{FF2B5EF4-FFF2-40B4-BE49-F238E27FC236}">
                <a16:creationId xmlns:a16="http://schemas.microsoft.com/office/drawing/2014/main" id="{34A222F9-23CA-CA50-0E1B-D4F40A408F10}"/>
              </a:ext>
            </a:extLst>
          </p:cNvPr>
          <p:cNvSpPr/>
          <p:nvPr/>
        </p:nvSpPr>
        <p:spPr>
          <a:xfrm>
            <a:off x="489377" y="2295091"/>
            <a:ext cx="5401060" cy="553320"/>
          </a:xfrm>
          <a:prstGeom prst="roundRect">
            <a:avLst/>
          </a:prstGeom>
          <a:noFill/>
          <a:ln w="3175">
            <a:solidFill>
              <a:srgbClr val="8E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dirty="0">
              <a:solidFill>
                <a:schemeClr val="tx1"/>
              </a:solidFill>
              <a:cs typeface="Arial"/>
            </a:endParaRPr>
          </a:p>
        </p:txBody>
      </p:sp>
      <p:sp>
        <p:nvSpPr>
          <p:cNvPr id="47" name="Rectangle: Rounded Corners 46">
            <a:extLst>
              <a:ext uri="{FF2B5EF4-FFF2-40B4-BE49-F238E27FC236}">
                <a16:creationId xmlns:a16="http://schemas.microsoft.com/office/drawing/2014/main" id="{38413DA6-92F0-0FF1-7AF2-071023BC5639}"/>
              </a:ext>
            </a:extLst>
          </p:cNvPr>
          <p:cNvSpPr/>
          <p:nvPr/>
        </p:nvSpPr>
        <p:spPr>
          <a:xfrm>
            <a:off x="317994" y="2003723"/>
            <a:ext cx="3595671" cy="291367"/>
          </a:xfrm>
          <a:prstGeom prst="roundRect">
            <a:avLst/>
          </a:prstGeom>
          <a:solidFill>
            <a:srgbClr val="8E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100" b="1" dirty="0">
                <a:solidFill>
                  <a:schemeClr val="bg1"/>
                </a:solidFill>
                <a:cs typeface="Arial"/>
              </a:rPr>
              <a:t>Enforce HIPAA &amp; PII Standards: </a:t>
            </a:r>
          </a:p>
        </p:txBody>
      </p:sp>
      <p:sp>
        <p:nvSpPr>
          <p:cNvPr id="48" name="Rectangle: Rounded Corners 47">
            <a:extLst>
              <a:ext uri="{FF2B5EF4-FFF2-40B4-BE49-F238E27FC236}">
                <a16:creationId xmlns:a16="http://schemas.microsoft.com/office/drawing/2014/main" id="{F0D2BF3F-593A-0EDD-B862-B311FB2AA4B6}"/>
              </a:ext>
            </a:extLst>
          </p:cNvPr>
          <p:cNvSpPr/>
          <p:nvPr/>
        </p:nvSpPr>
        <p:spPr>
          <a:xfrm>
            <a:off x="489377" y="3374440"/>
            <a:ext cx="7214378" cy="725213"/>
          </a:xfrm>
          <a:prstGeom prst="roundRect">
            <a:avLst/>
          </a:prstGeom>
          <a:noFill/>
          <a:ln w="3175">
            <a:solidFill>
              <a:srgbClr val="001848"/>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nSpc>
                <a:spcPct val="114999"/>
              </a:lnSpc>
              <a:buFont typeface="Arial" panose="020B0604020202020204" pitchFamily="34" charset="0"/>
              <a:buChar char="•"/>
            </a:pPr>
            <a:r>
              <a:rPr lang="en-US" sz="1200" dirty="0">
                <a:solidFill>
                  <a:schemeClr val="tx1"/>
                </a:solidFill>
                <a:ea typeface="+mn-lt"/>
                <a:cs typeface="+mn-lt"/>
              </a:rPr>
              <a:t>Refresh vector database with the latest medical literature and symptom patterns</a:t>
            </a:r>
            <a:endParaRPr lang="en-US" dirty="0">
              <a:solidFill>
                <a:schemeClr val="tx1"/>
              </a:solidFill>
            </a:endParaRPr>
          </a:p>
        </p:txBody>
      </p:sp>
      <p:sp>
        <p:nvSpPr>
          <p:cNvPr id="49" name="Rectangle: Rounded Corners 48">
            <a:extLst>
              <a:ext uri="{FF2B5EF4-FFF2-40B4-BE49-F238E27FC236}">
                <a16:creationId xmlns:a16="http://schemas.microsoft.com/office/drawing/2014/main" id="{DA034E03-D50D-27A1-A5CD-555FB986359B}"/>
              </a:ext>
            </a:extLst>
          </p:cNvPr>
          <p:cNvSpPr/>
          <p:nvPr/>
        </p:nvSpPr>
        <p:spPr>
          <a:xfrm>
            <a:off x="339259" y="3141575"/>
            <a:ext cx="3587698" cy="264653"/>
          </a:xfrm>
          <a:prstGeom prst="roundRect">
            <a:avLst/>
          </a:prstGeom>
          <a:solidFill>
            <a:srgbClr val="001848"/>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nSpc>
                <a:spcPct val="114999"/>
              </a:lnSpc>
            </a:pPr>
            <a:r>
              <a:rPr lang="en-US" sz="1100" b="1" dirty="0">
                <a:solidFill>
                  <a:schemeClr val="bg1"/>
                </a:solidFill>
                <a:cs typeface="Arial"/>
              </a:rPr>
              <a:t>Continuously Update Medical Knowledge</a:t>
            </a:r>
          </a:p>
        </p:txBody>
      </p:sp>
      <p:sp>
        <p:nvSpPr>
          <p:cNvPr id="4" name="TextBox 3">
            <a:extLst>
              <a:ext uri="{FF2B5EF4-FFF2-40B4-BE49-F238E27FC236}">
                <a16:creationId xmlns:a16="http://schemas.microsoft.com/office/drawing/2014/main" id="{8201A11C-7EE2-DF91-F2DE-CD96E84954EE}"/>
              </a:ext>
            </a:extLst>
          </p:cNvPr>
          <p:cNvSpPr txBox="1"/>
          <p:nvPr/>
        </p:nvSpPr>
        <p:spPr>
          <a:xfrm>
            <a:off x="535961" y="2320635"/>
            <a:ext cx="5018567" cy="492443"/>
          </a:xfrm>
          <a:prstGeom prst="rect">
            <a:avLst/>
          </a:prstGeom>
          <a:noFill/>
        </p:spPr>
        <p:txBody>
          <a:bodyPr wrap="square" rtlCol="0">
            <a:spAutoFit/>
          </a:bodyPr>
          <a:lstStyle/>
          <a:p>
            <a:pPr marL="285750" indent="-285750">
              <a:buFont typeface="Arial" panose="020B0604020202020204" pitchFamily="34" charset="0"/>
              <a:buChar char="•"/>
            </a:pPr>
            <a:r>
              <a:rPr lang="en-US" sz="1200" dirty="0"/>
              <a:t>Secure data logging, anonymize inputs, and conduct regular compliance audits</a:t>
            </a:r>
            <a:r>
              <a:rPr lang="en-US" dirty="0"/>
              <a:t>.</a:t>
            </a:r>
          </a:p>
        </p:txBody>
      </p:sp>
    </p:spTree>
    <p:extLst>
      <p:ext uri="{BB962C8B-B14F-4D97-AF65-F5344CB8AC3E}">
        <p14:creationId xmlns:p14="http://schemas.microsoft.com/office/powerpoint/2010/main" val="1585362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4B84E-9701-C0FE-F0B7-80BF6CE58011}"/>
              </a:ext>
            </a:extLst>
          </p:cNvPr>
          <p:cNvSpPr>
            <a:spLocks noGrp="1"/>
          </p:cNvSpPr>
          <p:nvPr>
            <p:ph type="title"/>
          </p:nvPr>
        </p:nvSpPr>
        <p:spPr>
          <a:xfrm>
            <a:off x="347062" y="133763"/>
            <a:ext cx="5748937" cy="396690"/>
          </a:xfrm>
        </p:spPr>
        <p:txBody>
          <a:bodyPr>
            <a:noAutofit/>
          </a:bodyPr>
          <a:lstStyle/>
          <a:p>
            <a:r>
              <a:rPr lang="en-US" sz="3200" b="1"/>
              <a:t>Presentation Outline</a:t>
            </a:r>
          </a:p>
        </p:txBody>
      </p:sp>
      <p:sp>
        <p:nvSpPr>
          <p:cNvPr id="4" name="Rectangle: Rounded Corners 3">
            <a:extLst>
              <a:ext uri="{FF2B5EF4-FFF2-40B4-BE49-F238E27FC236}">
                <a16:creationId xmlns:a16="http://schemas.microsoft.com/office/drawing/2014/main" id="{8B3BEA88-95C2-167F-B40E-58871E73954C}"/>
              </a:ext>
            </a:extLst>
          </p:cNvPr>
          <p:cNvSpPr/>
          <p:nvPr/>
        </p:nvSpPr>
        <p:spPr>
          <a:xfrm>
            <a:off x="626579" y="870240"/>
            <a:ext cx="3009754" cy="338814"/>
          </a:xfrm>
          <a:prstGeom prst="roundRect">
            <a:avLst/>
          </a:prstGeom>
          <a:ln w="127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t>Business Problem</a:t>
            </a:r>
            <a:endParaRPr lang="en-US" sz="1600" dirty="0"/>
          </a:p>
        </p:txBody>
      </p:sp>
      <p:sp>
        <p:nvSpPr>
          <p:cNvPr id="5" name="Rectangle: Rounded Corners 4">
            <a:extLst>
              <a:ext uri="{FF2B5EF4-FFF2-40B4-BE49-F238E27FC236}">
                <a16:creationId xmlns:a16="http://schemas.microsoft.com/office/drawing/2014/main" id="{056EC77D-3503-90EB-B1DB-AC5DC4EE8B42}"/>
              </a:ext>
            </a:extLst>
          </p:cNvPr>
          <p:cNvSpPr/>
          <p:nvPr/>
        </p:nvSpPr>
        <p:spPr>
          <a:xfrm>
            <a:off x="626579" y="1435932"/>
            <a:ext cx="3009754" cy="338814"/>
          </a:xfrm>
          <a:prstGeom prst="roundRect">
            <a:avLst/>
          </a:prstGeom>
          <a:ln w="127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a:t>Rationale For Genai</a:t>
            </a:r>
            <a:endParaRPr lang="en-US" sz="1600" dirty="0"/>
          </a:p>
        </p:txBody>
      </p:sp>
      <p:sp>
        <p:nvSpPr>
          <p:cNvPr id="6" name="Rectangle: Rounded Corners 5">
            <a:extLst>
              <a:ext uri="{FF2B5EF4-FFF2-40B4-BE49-F238E27FC236}">
                <a16:creationId xmlns:a16="http://schemas.microsoft.com/office/drawing/2014/main" id="{BBDF34CF-DA4B-530C-68C7-5BC1BC682D02}"/>
              </a:ext>
            </a:extLst>
          </p:cNvPr>
          <p:cNvSpPr/>
          <p:nvPr/>
        </p:nvSpPr>
        <p:spPr>
          <a:xfrm>
            <a:off x="626579" y="2501531"/>
            <a:ext cx="3009754" cy="338814"/>
          </a:xfrm>
          <a:prstGeom prst="roundRect">
            <a:avLst/>
          </a:prstGeom>
          <a:ln w="127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174308" lvl="0" algn="ctr" rtl="0">
              <a:spcBef>
                <a:spcPts val="0"/>
              </a:spcBef>
              <a:spcAft>
                <a:spcPts val="0"/>
              </a:spcAft>
              <a:buSzPct val="100000"/>
            </a:pPr>
            <a:r>
              <a:rPr lang="en-GB" sz="1600" dirty="0"/>
              <a:t>Our Genai-based Prototype</a:t>
            </a:r>
          </a:p>
        </p:txBody>
      </p:sp>
      <p:sp>
        <p:nvSpPr>
          <p:cNvPr id="9" name="Rectangle: Rounded Corners 8">
            <a:extLst>
              <a:ext uri="{FF2B5EF4-FFF2-40B4-BE49-F238E27FC236}">
                <a16:creationId xmlns:a16="http://schemas.microsoft.com/office/drawing/2014/main" id="{CAC47B8C-971E-A7A7-7B88-3E71C0FCFC6E}"/>
              </a:ext>
            </a:extLst>
          </p:cNvPr>
          <p:cNvSpPr/>
          <p:nvPr/>
        </p:nvSpPr>
        <p:spPr>
          <a:xfrm>
            <a:off x="626579" y="2979135"/>
            <a:ext cx="3009754" cy="338814"/>
          </a:xfrm>
          <a:prstGeom prst="roundRect">
            <a:avLst/>
          </a:prstGeom>
          <a:ln w="127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a:t>Prototype Demo</a:t>
            </a:r>
            <a:endParaRPr lang="en-US" sz="1600"/>
          </a:p>
        </p:txBody>
      </p:sp>
      <p:sp>
        <p:nvSpPr>
          <p:cNvPr id="12" name="Rectangle: Rounded Corners 11">
            <a:extLst>
              <a:ext uri="{FF2B5EF4-FFF2-40B4-BE49-F238E27FC236}">
                <a16:creationId xmlns:a16="http://schemas.microsoft.com/office/drawing/2014/main" id="{2C9B77B2-7C41-65FE-E45C-713A5BD05D07}"/>
              </a:ext>
            </a:extLst>
          </p:cNvPr>
          <p:cNvSpPr/>
          <p:nvPr/>
        </p:nvSpPr>
        <p:spPr>
          <a:xfrm>
            <a:off x="626579" y="1945169"/>
            <a:ext cx="3009754" cy="338814"/>
          </a:xfrm>
          <a:prstGeom prst="roundRect">
            <a:avLst/>
          </a:prstGeom>
          <a:ln w="127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174308" lvl="0" algn="ctr" rtl="0">
              <a:spcBef>
                <a:spcPts val="0"/>
              </a:spcBef>
              <a:spcAft>
                <a:spcPts val="0"/>
              </a:spcAft>
              <a:buSzPct val="100000"/>
            </a:pPr>
            <a:r>
              <a:rPr lang="en-GB" sz="1600" dirty="0"/>
              <a:t>Prior Research &amp; Solutions</a:t>
            </a:r>
          </a:p>
        </p:txBody>
      </p:sp>
      <p:sp>
        <p:nvSpPr>
          <p:cNvPr id="18" name="Rectangle: Rounded Corners 17">
            <a:extLst>
              <a:ext uri="{FF2B5EF4-FFF2-40B4-BE49-F238E27FC236}">
                <a16:creationId xmlns:a16="http://schemas.microsoft.com/office/drawing/2014/main" id="{9782846E-F347-F07D-AE5B-A8403F203FB0}"/>
              </a:ext>
            </a:extLst>
          </p:cNvPr>
          <p:cNvSpPr/>
          <p:nvPr/>
        </p:nvSpPr>
        <p:spPr>
          <a:xfrm>
            <a:off x="626579" y="3483891"/>
            <a:ext cx="3009754" cy="338814"/>
          </a:xfrm>
          <a:prstGeom prst="roundRect">
            <a:avLst/>
          </a:prstGeom>
          <a:ln w="12700">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a:t>Conclusion</a:t>
            </a:r>
            <a:endParaRPr lang="en-US" sz="1600"/>
          </a:p>
        </p:txBody>
      </p:sp>
    </p:spTree>
    <p:extLst>
      <p:ext uri="{BB962C8B-B14F-4D97-AF65-F5344CB8AC3E}">
        <p14:creationId xmlns:p14="http://schemas.microsoft.com/office/powerpoint/2010/main" val="35737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a:extLst>
            <a:ext uri="{FF2B5EF4-FFF2-40B4-BE49-F238E27FC236}">
              <a16:creationId xmlns:a16="http://schemas.microsoft.com/office/drawing/2014/main" id="{1C8C7A3D-67A3-3B64-9497-0AA2E6513B3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A194344-17BF-5863-9EB9-2304E886FA9D}"/>
              </a:ext>
            </a:extLst>
          </p:cNvPr>
          <p:cNvPicPr>
            <a:picLocks noChangeAspect="1"/>
          </p:cNvPicPr>
          <p:nvPr/>
        </p:nvPicPr>
        <p:blipFill>
          <a:blip r:embed="rId3"/>
          <a:srcRect r="5740"/>
          <a:stretch/>
        </p:blipFill>
        <p:spPr>
          <a:xfrm>
            <a:off x="0" y="0"/>
            <a:ext cx="9144000" cy="5143500"/>
          </a:xfrm>
          <a:prstGeom prst="rect">
            <a:avLst/>
          </a:prstGeom>
          <a:solidFill>
            <a:srgbClr val="002060"/>
          </a:solidFill>
        </p:spPr>
      </p:pic>
      <p:sp>
        <p:nvSpPr>
          <p:cNvPr id="12" name="Google Shape;54;p13">
            <a:extLst>
              <a:ext uri="{FF2B5EF4-FFF2-40B4-BE49-F238E27FC236}">
                <a16:creationId xmlns:a16="http://schemas.microsoft.com/office/drawing/2014/main" id="{AC81AF38-1A47-DBC4-549D-5C933D488508}"/>
              </a:ext>
            </a:extLst>
          </p:cNvPr>
          <p:cNvSpPr txBox="1">
            <a:spLocks noGrp="1"/>
          </p:cNvSpPr>
          <p:nvPr>
            <p:ph type="ctrTitle"/>
          </p:nvPr>
        </p:nvSpPr>
        <p:spPr>
          <a:xfrm>
            <a:off x="0" y="2658140"/>
            <a:ext cx="7747591" cy="850604"/>
          </a:xfrm>
          <a:prstGeom prst="rect">
            <a:avLst/>
          </a:prstGeom>
          <a:solidFill>
            <a:srgbClr val="002060">
              <a:alpha val="81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sz="4800" b="1">
                <a:solidFill>
                  <a:schemeClr val="bg1"/>
                </a:solidFill>
              </a:rPr>
              <a:t>Conclusion</a:t>
            </a:r>
            <a:endParaRPr sz="4800" b="1">
              <a:solidFill>
                <a:schemeClr val="bg1"/>
              </a:solidFill>
            </a:endParaRPr>
          </a:p>
        </p:txBody>
      </p:sp>
    </p:spTree>
    <p:extLst>
      <p:ext uri="{BB962C8B-B14F-4D97-AF65-F5344CB8AC3E}">
        <p14:creationId xmlns:p14="http://schemas.microsoft.com/office/powerpoint/2010/main" val="3959280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4" name="TextBox 3">
            <a:extLst>
              <a:ext uri="{FF2B5EF4-FFF2-40B4-BE49-F238E27FC236}">
                <a16:creationId xmlns:a16="http://schemas.microsoft.com/office/drawing/2014/main" id="{705BBA96-7736-065F-D804-A9E85A05A83D}"/>
              </a:ext>
            </a:extLst>
          </p:cNvPr>
          <p:cNvSpPr txBox="1"/>
          <p:nvPr/>
        </p:nvSpPr>
        <p:spPr>
          <a:xfrm>
            <a:off x="0" y="1360688"/>
            <a:ext cx="3586716" cy="2862322"/>
          </a:xfrm>
          <a:prstGeom prst="rect">
            <a:avLst/>
          </a:prstGeom>
          <a:noFill/>
        </p:spPr>
        <p:txBody>
          <a:bodyPr wrap="square">
            <a:spAutoFit/>
          </a:bodyPr>
          <a:lstStyle/>
          <a:p>
            <a:pPr marL="171450" indent="-171450">
              <a:buFont typeface="Arial" panose="020B0604020202020204" pitchFamily="34" charset="0"/>
              <a:buChar char="•"/>
            </a:pPr>
            <a:r>
              <a:rPr lang="en-US" sz="1200" dirty="0"/>
              <a:t>In today’s world, delays or mistakes in diagnosis can cost lives. That’s why early symptom checking isn’t just helpful — it’s essential</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Our GenAI Symptom Checker gives patients quick, clear support from the moment they feel unwell. It helps guide them toward the right care, faster and more safely.</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By using AI and real medical knowledge together, we’re making healthcare more accurate, more accessible, and more human-centered.</a:t>
            </a:r>
          </a:p>
          <a:p>
            <a:endParaRPr lang="en-US" sz="1200" dirty="0"/>
          </a:p>
        </p:txBody>
      </p:sp>
      <p:pic>
        <p:nvPicPr>
          <p:cNvPr id="5" name="Picture 4">
            <a:extLst>
              <a:ext uri="{FF2B5EF4-FFF2-40B4-BE49-F238E27FC236}">
                <a16:creationId xmlns:a16="http://schemas.microsoft.com/office/drawing/2014/main" id="{42B7E179-7790-19F1-51EE-654AB486E2D1}"/>
              </a:ext>
            </a:extLst>
          </p:cNvPr>
          <p:cNvPicPr>
            <a:picLocks noChangeAspect="1"/>
          </p:cNvPicPr>
          <p:nvPr/>
        </p:nvPicPr>
        <p:blipFill>
          <a:blip r:embed="rId3"/>
          <a:srcRect l="15699" r="24935"/>
          <a:stretch/>
        </p:blipFill>
        <p:spPr>
          <a:xfrm>
            <a:off x="3848986" y="0"/>
            <a:ext cx="5295014" cy="5202865"/>
          </a:xfrm>
          <a:prstGeom prst="rect">
            <a:avLst/>
          </a:prstGeom>
        </p:spPr>
      </p:pic>
      <p:sp>
        <p:nvSpPr>
          <p:cNvPr id="7" name="Title 1">
            <a:extLst>
              <a:ext uri="{FF2B5EF4-FFF2-40B4-BE49-F238E27FC236}">
                <a16:creationId xmlns:a16="http://schemas.microsoft.com/office/drawing/2014/main" id="{91796F75-D8E1-8BDD-A6F8-8D5E1455548B}"/>
              </a:ext>
            </a:extLst>
          </p:cNvPr>
          <p:cNvSpPr txBox="1">
            <a:spLocks/>
          </p:cNvSpPr>
          <p:nvPr/>
        </p:nvSpPr>
        <p:spPr>
          <a:xfrm>
            <a:off x="84872" y="168918"/>
            <a:ext cx="8520600" cy="58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lang="en-GB" sz="2400" b="1"/>
          </a:p>
          <a:p>
            <a:endParaRPr lang="en-GB" sz="2400" b="1"/>
          </a:p>
          <a:p>
            <a:endParaRPr lang="en-GB" sz="2400" b="1"/>
          </a:p>
          <a:p>
            <a:pPr algn="l"/>
            <a:r>
              <a:rPr lang="en-GB" sz="2400" b="1"/>
              <a:t>Conclusion</a:t>
            </a:r>
            <a:endParaRPr lang="en-US" sz="240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a:extLst>
            <a:ext uri="{FF2B5EF4-FFF2-40B4-BE49-F238E27FC236}">
              <a16:creationId xmlns:a16="http://schemas.microsoft.com/office/drawing/2014/main" id="{3890A1CF-349D-B2AD-6383-195EBF61E3CF}"/>
            </a:ext>
          </a:extLst>
        </p:cNvPr>
        <p:cNvGrpSpPr/>
        <p:nvPr/>
      </p:nvGrpSpPr>
      <p:grpSpPr>
        <a:xfrm>
          <a:off x="0" y="0"/>
          <a:ext cx="0" cy="0"/>
          <a:chOff x="0" y="0"/>
          <a:chExt cx="0" cy="0"/>
        </a:xfrm>
      </p:grpSpPr>
      <p:sp>
        <p:nvSpPr>
          <p:cNvPr id="12" name="Google Shape;54;p13">
            <a:extLst>
              <a:ext uri="{FF2B5EF4-FFF2-40B4-BE49-F238E27FC236}">
                <a16:creationId xmlns:a16="http://schemas.microsoft.com/office/drawing/2014/main" id="{DFBA65D1-8D60-43CC-2387-32DE3ECA1696}"/>
              </a:ext>
            </a:extLst>
          </p:cNvPr>
          <p:cNvSpPr txBox="1">
            <a:spLocks noGrp="1"/>
          </p:cNvSpPr>
          <p:nvPr>
            <p:ph type="ctrTitle"/>
          </p:nvPr>
        </p:nvSpPr>
        <p:spPr>
          <a:xfrm>
            <a:off x="0" y="2658140"/>
            <a:ext cx="7747591" cy="850604"/>
          </a:xfrm>
          <a:prstGeom prst="rect">
            <a:avLst/>
          </a:prstGeom>
          <a:solidFill>
            <a:srgbClr val="002060">
              <a:alpha val="81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sz="4800" b="1">
                <a:solidFill>
                  <a:schemeClr val="bg1"/>
                </a:solidFill>
              </a:rPr>
              <a:t>Insights and Conclusion</a:t>
            </a:r>
            <a:endParaRPr sz="4800" b="1">
              <a:solidFill>
                <a:schemeClr val="bg1"/>
              </a:solidFill>
            </a:endParaRPr>
          </a:p>
        </p:txBody>
      </p:sp>
      <p:pic>
        <p:nvPicPr>
          <p:cNvPr id="2" name="Picture 1">
            <a:extLst>
              <a:ext uri="{FF2B5EF4-FFF2-40B4-BE49-F238E27FC236}">
                <a16:creationId xmlns:a16="http://schemas.microsoft.com/office/drawing/2014/main" id="{83B3A261-F834-545A-58B1-6734F2F098D4}"/>
              </a:ext>
            </a:extLst>
          </p:cNvPr>
          <p:cNvPicPr>
            <a:picLocks noChangeAspect="1"/>
          </p:cNvPicPr>
          <p:nvPr/>
        </p:nvPicPr>
        <p:blipFill>
          <a:blip r:embed="rId3"/>
          <a:srcRect t="8372" b="8139"/>
          <a:stretch/>
        </p:blipFill>
        <p:spPr>
          <a:xfrm>
            <a:off x="1" y="0"/>
            <a:ext cx="9143999" cy="5143500"/>
          </a:xfrm>
          <a:prstGeom prst="rect">
            <a:avLst/>
          </a:prstGeom>
        </p:spPr>
      </p:pic>
    </p:spTree>
    <p:extLst>
      <p:ext uri="{BB962C8B-B14F-4D97-AF65-F5344CB8AC3E}">
        <p14:creationId xmlns:p14="http://schemas.microsoft.com/office/powerpoint/2010/main" val="157777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9C25EF5B-01C8-F1DD-23EE-5A61B62EC199}"/>
              </a:ext>
            </a:extLst>
          </p:cNvPr>
          <p:cNvSpPr/>
          <p:nvPr/>
        </p:nvSpPr>
        <p:spPr>
          <a:xfrm>
            <a:off x="5211840" y="844669"/>
            <a:ext cx="1720584" cy="56518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Beeb Ajibola </a:t>
            </a:r>
          </a:p>
        </p:txBody>
      </p:sp>
      <p:sp>
        <p:nvSpPr>
          <p:cNvPr id="14" name="Rectangle: Rounded Corners 13">
            <a:extLst>
              <a:ext uri="{FF2B5EF4-FFF2-40B4-BE49-F238E27FC236}">
                <a16:creationId xmlns:a16="http://schemas.microsoft.com/office/drawing/2014/main" id="{DBC75FD4-42F1-5E20-1DFD-F55E5E2C3D19}"/>
              </a:ext>
            </a:extLst>
          </p:cNvPr>
          <p:cNvSpPr/>
          <p:nvPr/>
        </p:nvSpPr>
        <p:spPr>
          <a:xfrm>
            <a:off x="5211839" y="2470893"/>
            <a:ext cx="1720586" cy="510912"/>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Lordina Osei</a:t>
            </a:r>
          </a:p>
        </p:txBody>
      </p:sp>
      <p:sp>
        <p:nvSpPr>
          <p:cNvPr id="15" name="Rectangle: Rounded Corners 14">
            <a:extLst>
              <a:ext uri="{FF2B5EF4-FFF2-40B4-BE49-F238E27FC236}">
                <a16:creationId xmlns:a16="http://schemas.microsoft.com/office/drawing/2014/main" id="{14A0ACBB-2125-EFDC-75D3-4B8C559DF32C}"/>
              </a:ext>
            </a:extLst>
          </p:cNvPr>
          <p:cNvSpPr/>
          <p:nvPr/>
        </p:nvSpPr>
        <p:spPr>
          <a:xfrm>
            <a:off x="5211837" y="4008412"/>
            <a:ext cx="1720587" cy="445246"/>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775"/>
              </a:lnSpc>
              <a:spcAft>
                <a:spcPts val="300"/>
              </a:spcAft>
            </a:pPr>
            <a:r>
              <a:rPr lang="en-US" sz="1200" i="0">
                <a:solidFill>
                  <a:schemeClr val="bg1"/>
                </a:solidFill>
                <a:effectLst/>
              </a:rPr>
              <a:t>Charles </a:t>
            </a:r>
            <a:r>
              <a:rPr lang="en-US" sz="1200" i="0" err="1">
                <a:solidFill>
                  <a:schemeClr val="bg1"/>
                </a:solidFill>
                <a:effectLst/>
              </a:rPr>
              <a:t>Wibonele</a:t>
            </a:r>
            <a:endParaRPr lang="en-US" sz="1200" i="0">
              <a:solidFill>
                <a:schemeClr val="bg1"/>
              </a:solidFill>
              <a:effectLst/>
            </a:endParaRPr>
          </a:p>
        </p:txBody>
      </p:sp>
      <p:sp>
        <p:nvSpPr>
          <p:cNvPr id="16" name="Rectangle: Rounded Corners 15">
            <a:extLst>
              <a:ext uri="{FF2B5EF4-FFF2-40B4-BE49-F238E27FC236}">
                <a16:creationId xmlns:a16="http://schemas.microsoft.com/office/drawing/2014/main" id="{EB777364-A8AE-D92E-BE77-331D72C3706F}"/>
              </a:ext>
            </a:extLst>
          </p:cNvPr>
          <p:cNvSpPr/>
          <p:nvPr/>
        </p:nvSpPr>
        <p:spPr>
          <a:xfrm>
            <a:off x="5211839" y="3261696"/>
            <a:ext cx="1720587" cy="469385"/>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775"/>
              </a:lnSpc>
              <a:spcAft>
                <a:spcPts val="300"/>
              </a:spcAft>
            </a:pPr>
            <a:r>
              <a:rPr lang="en-US" sz="1100" i="0">
                <a:solidFill>
                  <a:schemeClr val="bg1"/>
                </a:solidFill>
                <a:effectLst/>
              </a:rPr>
              <a:t>Tochukwu </a:t>
            </a:r>
            <a:r>
              <a:rPr lang="en-US" sz="1100" i="0" err="1">
                <a:solidFill>
                  <a:schemeClr val="bg1"/>
                </a:solidFill>
                <a:effectLst/>
              </a:rPr>
              <a:t>Nto</a:t>
            </a:r>
            <a:r>
              <a:rPr lang="en-US" sz="1100" i="0">
                <a:solidFill>
                  <a:schemeClr val="bg1"/>
                </a:solidFill>
                <a:effectLst/>
              </a:rPr>
              <a:t> Mbah</a:t>
            </a:r>
          </a:p>
        </p:txBody>
      </p:sp>
      <p:sp>
        <p:nvSpPr>
          <p:cNvPr id="17" name="Rectangle: Rounded Corners 16">
            <a:extLst>
              <a:ext uri="{FF2B5EF4-FFF2-40B4-BE49-F238E27FC236}">
                <a16:creationId xmlns:a16="http://schemas.microsoft.com/office/drawing/2014/main" id="{D3B4EE1F-8CFC-8577-1162-59E1E8C84134}"/>
              </a:ext>
            </a:extLst>
          </p:cNvPr>
          <p:cNvSpPr/>
          <p:nvPr/>
        </p:nvSpPr>
        <p:spPr>
          <a:xfrm>
            <a:off x="5211837" y="1645658"/>
            <a:ext cx="1720585" cy="510913"/>
          </a:xfrm>
          <a:prstGeom prst="round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Kehinde </a:t>
            </a:r>
            <a:r>
              <a:rPr lang="en-US" sz="1100" err="1">
                <a:solidFill>
                  <a:schemeClr val="bg1"/>
                </a:solidFill>
              </a:rPr>
              <a:t>Oduwaye</a:t>
            </a:r>
            <a:r>
              <a:rPr lang="en-US" sz="1100">
                <a:solidFill>
                  <a:schemeClr val="bg1"/>
                </a:solidFill>
              </a:rPr>
              <a:t> </a:t>
            </a:r>
          </a:p>
        </p:txBody>
      </p:sp>
      <p:pic>
        <p:nvPicPr>
          <p:cNvPr id="8194" name="Picture 2" descr="People Avatar Icon Set Profile Diverse Faces For Social Network Vector  Abstract Illustration Stock Illustration - Download Image Now - iStock">
            <a:extLst>
              <a:ext uri="{FF2B5EF4-FFF2-40B4-BE49-F238E27FC236}">
                <a16:creationId xmlns:a16="http://schemas.microsoft.com/office/drawing/2014/main" id="{5B31F6A3-5AA5-77FC-A50F-AEFF60F601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852"/>
          <a:stretch/>
        </p:blipFill>
        <p:spPr bwMode="auto">
          <a:xfrm>
            <a:off x="595922" y="1163985"/>
            <a:ext cx="4205725" cy="30670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484DCFA-4135-CE1F-D66A-65679334B510}"/>
              </a:ext>
            </a:extLst>
          </p:cNvPr>
          <p:cNvSpPr txBox="1"/>
          <p:nvPr/>
        </p:nvSpPr>
        <p:spPr>
          <a:xfrm>
            <a:off x="482009" y="283535"/>
            <a:ext cx="5351721" cy="584775"/>
          </a:xfrm>
          <a:prstGeom prst="rect">
            <a:avLst/>
          </a:prstGeom>
          <a:noFill/>
        </p:spPr>
        <p:txBody>
          <a:bodyPr wrap="square" rtlCol="0">
            <a:spAutoFit/>
          </a:bodyPr>
          <a:lstStyle/>
          <a:p>
            <a:r>
              <a:rPr lang="en-US" sz="3200" b="1"/>
              <a:t>Project Team </a:t>
            </a:r>
          </a:p>
        </p:txBody>
      </p:sp>
    </p:spTree>
    <p:extLst>
      <p:ext uri="{BB962C8B-B14F-4D97-AF65-F5344CB8AC3E}">
        <p14:creationId xmlns:p14="http://schemas.microsoft.com/office/powerpoint/2010/main" val="14870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a:extLst>
            <a:ext uri="{FF2B5EF4-FFF2-40B4-BE49-F238E27FC236}">
              <a16:creationId xmlns:a16="http://schemas.microsoft.com/office/drawing/2014/main" id="{3CD83F34-879E-8BEC-E16B-01717DFB0D8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27A992E-C97F-924B-351B-A57507AD21EC}"/>
              </a:ext>
            </a:extLst>
          </p:cNvPr>
          <p:cNvPicPr>
            <a:picLocks noChangeAspect="1"/>
          </p:cNvPicPr>
          <p:nvPr/>
        </p:nvPicPr>
        <p:blipFill>
          <a:blip r:embed="rId3"/>
          <a:srcRect r="5740"/>
          <a:stretch/>
        </p:blipFill>
        <p:spPr>
          <a:xfrm>
            <a:off x="0" y="0"/>
            <a:ext cx="9144000" cy="5143500"/>
          </a:xfrm>
          <a:prstGeom prst="rect">
            <a:avLst/>
          </a:prstGeom>
          <a:solidFill>
            <a:srgbClr val="002060"/>
          </a:solidFill>
        </p:spPr>
      </p:pic>
      <p:sp>
        <p:nvSpPr>
          <p:cNvPr id="12" name="Google Shape;54;p13">
            <a:extLst>
              <a:ext uri="{FF2B5EF4-FFF2-40B4-BE49-F238E27FC236}">
                <a16:creationId xmlns:a16="http://schemas.microsoft.com/office/drawing/2014/main" id="{46FC1711-90E7-DEB9-0E33-CC611AC66DE9}"/>
              </a:ext>
            </a:extLst>
          </p:cNvPr>
          <p:cNvSpPr txBox="1">
            <a:spLocks noGrp="1"/>
          </p:cNvSpPr>
          <p:nvPr>
            <p:ph type="ctrTitle"/>
          </p:nvPr>
        </p:nvSpPr>
        <p:spPr>
          <a:xfrm>
            <a:off x="0" y="2658140"/>
            <a:ext cx="5947145" cy="850604"/>
          </a:xfrm>
          <a:prstGeom prst="rect">
            <a:avLst/>
          </a:prstGeom>
          <a:solidFill>
            <a:srgbClr val="002060">
              <a:alpha val="81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sz="4800" b="1">
                <a:solidFill>
                  <a:schemeClr val="bg1"/>
                </a:solidFill>
              </a:rPr>
              <a:t>Business Problem</a:t>
            </a:r>
            <a:endParaRPr sz="4800" b="1">
              <a:solidFill>
                <a:schemeClr val="bg1"/>
              </a:solidFill>
            </a:endParaRPr>
          </a:p>
        </p:txBody>
      </p:sp>
    </p:spTree>
    <p:extLst>
      <p:ext uri="{BB962C8B-B14F-4D97-AF65-F5344CB8AC3E}">
        <p14:creationId xmlns:p14="http://schemas.microsoft.com/office/powerpoint/2010/main" val="1636778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15CA-8D6D-6FEA-26D9-6F8B6C19FE9F}"/>
              </a:ext>
            </a:extLst>
          </p:cNvPr>
          <p:cNvSpPr>
            <a:spLocks noGrp="1"/>
          </p:cNvSpPr>
          <p:nvPr>
            <p:ph type="title"/>
          </p:nvPr>
        </p:nvSpPr>
        <p:spPr>
          <a:xfrm>
            <a:off x="93484" y="254295"/>
            <a:ext cx="6620728" cy="445209"/>
          </a:xfrm>
        </p:spPr>
        <p:txBody>
          <a:bodyPr>
            <a:normAutofit fontScale="90000"/>
          </a:bodyPr>
          <a:lstStyle/>
          <a:p>
            <a:r>
              <a:rPr lang="en-US" dirty="0"/>
              <a:t>The problem and why Gen AI is the answer</a:t>
            </a:r>
          </a:p>
        </p:txBody>
      </p:sp>
      <p:sp>
        <p:nvSpPr>
          <p:cNvPr id="3" name="Text Placeholder 2">
            <a:extLst>
              <a:ext uri="{FF2B5EF4-FFF2-40B4-BE49-F238E27FC236}">
                <a16:creationId xmlns:a16="http://schemas.microsoft.com/office/drawing/2014/main" id="{DA47458F-A1D6-044B-459C-B392CF5224FB}"/>
              </a:ext>
            </a:extLst>
          </p:cNvPr>
          <p:cNvSpPr>
            <a:spLocks noGrp="1"/>
          </p:cNvSpPr>
          <p:nvPr>
            <p:ph type="body" idx="1"/>
          </p:nvPr>
        </p:nvSpPr>
        <p:spPr>
          <a:xfrm>
            <a:off x="93484" y="956116"/>
            <a:ext cx="3781547" cy="2082012"/>
          </a:xfrm>
          <a:solidFill>
            <a:schemeClr val="lt1"/>
          </a:solidFill>
        </p:spPr>
        <p:txBody>
          <a:bodyPr/>
          <a:lstStyle/>
          <a:p>
            <a:pPr marL="139700" indent="0">
              <a:buNone/>
            </a:pPr>
            <a:r>
              <a:rPr lang="en-US" dirty="0"/>
              <a:t>          </a:t>
            </a:r>
            <a:r>
              <a:rPr lang="en-US" b="1" dirty="0">
                <a:solidFill>
                  <a:srgbClr val="C00000"/>
                </a:solidFill>
              </a:rPr>
              <a:t>Elvina </a:t>
            </a:r>
            <a:r>
              <a:rPr lang="en-US" b="1" dirty="0" err="1">
                <a:solidFill>
                  <a:srgbClr val="C00000"/>
                </a:solidFill>
              </a:rPr>
              <a:t>Mould’s</a:t>
            </a:r>
            <a:r>
              <a:rPr lang="en-US" b="1" dirty="0">
                <a:solidFill>
                  <a:srgbClr val="C00000"/>
                </a:solidFill>
              </a:rPr>
              <a:t> Case</a:t>
            </a:r>
          </a:p>
          <a:p>
            <a:pPr marL="139700" indent="0">
              <a:buNone/>
            </a:pPr>
            <a:r>
              <a:rPr lang="en-US" dirty="0"/>
              <a:t>        </a:t>
            </a:r>
          </a:p>
          <a:p>
            <a:pPr marL="139700" indent="0">
              <a:buNone/>
            </a:pPr>
            <a:r>
              <a:rPr lang="en-US" dirty="0"/>
              <a:t>        </a:t>
            </a:r>
          </a:p>
        </p:txBody>
      </p:sp>
      <p:sp>
        <p:nvSpPr>
          <p:cNvPr id="4" name="Text Placeholder 3">
            <a:extLst>
              <a:ext uri="{FF2B5EF4-FFF2-40B4-BE49-F238E27FC236}">
                <a16:creationId xmlns:a16="http://schemas.microsoft.com/office/drawing/2014/main" id="{14D9F80D-617A-BC45-51C3-ABEAF49C713D}"/>
              </a:ext>
            </a:extLst>
          </p:cNvPr>
          <p:cNvSpPr>
            <a:spLocks noGrp="1"/>
          </p:cNvSpPr>
          <p:nvPr>
            <p:ph type="body" idx="2"/>
          </p:nvPr>
        </p:nvSpPr>
        <p:spPr>
          <a:xfrm>
            <a:off x="3875031" y="951953"/>
            <a:ext cx="3781547" cy="2006512"/>
          </a:xfrm>
        </p:spPr>
        <p:txBody>
          <a:bodyPr/>
          <a:lstStyle/>
          <a:p>
            <a:pPr marL="139700" indent="0">
              <a:buNone/>
            </a:pPr>
            <a:r>
              <a:rPr lang="en-US" b="1" dirty="0">
                <a:solidFill>
                  <a:srgbClr val="8E0000"/>
                </a:solidFill>
              </a:rPr>
              <a:t> </a:t>
            </a:r>
          </a:p>
        </p:txBody>
      </p:sp>
      <p:sp>
        <p:nvSpPr>
          <p:cNvPr id="9" name="Text Placeholder 3">
            <a:extLst>
              <a:ext uri="{FF2B5EF4-FFF2-40B4-BE49-F238E27FC236}">
                <a16:creationId xmlns:a16="http://schemas.microsoft.com/office/drawing/2014/main" id="{FEF35922-BC38-8501-72EC-D7C8C5B3D1D0}"/>
              </a:ext>
            </a:extLst>
          </p:cNvPr>
          <p:cNvSpPr txBox="1">
            <a:spLocks/>
          </p:cNvSpPr>
          <p:nvPr/>
        </p:nvSpPr>
        <p:spPr>
          <a:xfrm>
            <a:off x="-133027" y="3477747"/>
            <a:ext cx="6790849" cy="141927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139700" indent="0">
              <a:buFont typeface="Arial"/>
              <a:buNone/>
            </a:pPr>
            <a:endParaRPr lang="en-US" b="1" dirty="0">
              <a:solidFill>
                <a:schemeClr val="tx1"/>
              </a:solidFill>
            </a:endParaRPr>
          </a:p>
        </p:txBody>
      </p:sp>
      <p:pic>
        <p:nvPicPr>
          <p:cNvPr id="15" name="Picture 14">
            <a:extLst>
              <a:ext uri="{FF2B5EF4-FFF2-40B4-BE49-F238E27FC236}">
                <a16:creationId xmlns:a16="http://schemas.microsoft.com/office/drawing/2014/main" id="{A8C842F1-F933-D6B8-A2E2-1D2FF8380E8B}"/>
              </a:ext>
            </a:extLst>
          </p:cNvPr>
          <p:cNvPicPr>
            <a:picLocks noChangeAspect="1"/>
          </p:cNvPicPr>
          <p:nvPr/>
        </p:nvPicPr>
        <p:blipFill>
          <a:blip r:embed="rId2"/>
          <a:srcRect l="12296" t="922" r="10702" b="-922"/>
          <a:stretch/>
        </p:blipFill>
        <p:spPr>
          <a:xfrm>
            <a:off x="1330" y="834126"/>
            <a:ext cx="674293" cy="581329"/>
          </a:xfrm>
          <a:prstGeom prst="ellipse">
            <a:avLst/>
          </a:prstGeom>
        </p:spPr>
      </p:pic>
      <p:sp>
        <p:nvSpPr>
          <p:cNvPr id="22" name="Rectangle 21">
            <a:extLst>
              <a:ext uri="{FF2B5EF4-FFF2-40B4-BE49-F238E27FC236}">
                <a16:creationId xmlns:a16="http://schemas.microsoft.com/office/drawing/2014/main" id="{BA965E88-1F90-E146-5731-952A84DE9553}"/>
              </a:ext>
            </a:extLst>
          </p:cNvPr>
          <p:cNvSpPr/>
          <p:nvPr/>
        </p:nvSpPr>
        <p:spPr>
          <a:xfrm>
            <a:off x="593215" y="917391"/>
            <a:ext cx="3281816" cy="1928364"/>
          </a:xfrm>
          <a:prstGeom prst="rect">
            <a:avLst/>
          </a:prstGeom>
          <a:solidFill>
            <a:srgbClr val="F8D7DA"/>
          </a:solidFill>
          <a:ln>
            <a:solidFill>
              <a:srgbClr val="000000"/>
            </a:solidFill>
          </a:ln>
          <a:effectLst>
            <a:glow rad="156433">
              <a:schemeClr val="accent1">
                <a:alpha val="40000"/>
              </a:schemeClr>
            </a:glow>
            <a:outerShdw blurRad="40000" dist="23000" dir="5400000" rotWithShape="0">
              <a:srgbClr val="000000">
                <a:alpha val="35000"/>
              </a:srgbClr>
            </a:outerShdw>
            <a:softEdge rad="2795"/>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sz="1600" b="1" dirty="0">
                <a:solidFill>
                  <a:srgbClr val="000000"/>
                </a:solidFill>
              </a:rPr>
              <a:t> Elvina </a:t>
            </a:r>
            <a:r>
              <a:rPr sz="1600" b="1" dirty="0" err="1">
                <a:solidFill>
                  <a:srgbClr val="000000"/>
                </a:solidFill>
              </a:rPr>
              <a:t>Mould</a:t>
            </a:r>
            <a:r>
              <a:rPr sz="1600" b="1" dirty="0">
                <a:solidFill>
                  <a:srgbClr val="000000"/>
                </a:solidFill>
              </a:rPr>
              <a:t> Case</a:t>
            </a:r>
          </a:p>
          <a:p>
            <a:r>
              <a:rPr sz="1200" dirty="0">
                <a:solidFill>
                  <a:srgbClr val="000000"/>
                </a:solidFill>
              </a:rPr>
              <a:t>While vacationing in Mauritius, Elvina </a:t>
            </a:r>
            <a:r>
              <a:rPr sz="1200" dirty="0" err="1">
                <a:solidFill>
                  <a:srgbClr val="000000"/>
                </a:solidFill>
              </a:rPr>
              <a:t>Mould</a:t>
            </a:r>
            <a:r>
              <a:rPr sz="1200" dirty="0">
                <a:solidFill>
                  <a:srgbClr val="000000"/>
                </a:solidFill>
              </a:rPr>
              <a:t> — daughter of a Ghanaian politician — fell ill and was misdiagnosed despite multiple hospital visits. The real cause, severe malaria, was discovered too late, and she tragically passed away.
Her story shows the deadly cost of delayed diagnosis.</a:t>
            </a:r>
          </a:p>
        </p:txBody>
      </p:sp>
      <p:sp>
        <p:nvSpPr>
          <p:cNvPr id="23" name="Rectangle 22">
            <a:extLst>
              <a:ext uri="{FF2B5EF4-FFF2-40B4-BE49-F238E27FC236}">
                <a16:creationId xmlns:a16="http://schemas.microsoft.com/office/drawing/2014/main" id="{9A599370-00A7-70C5-19D5-ADF44B2E4E73}"/>
              </a:ext>
            </a:extLst>
          </p:cNvPr>
          <p:cNvSpPr/>
          <p:nvPr/>
        </p:nvSpPr>
        <p:spPr>
          <a:xfrm>
            <a:off x="4063839" y="839243"/>
            <a:ext cx="3281815" cy="2006512"/>
          </a:xfrm>
          <a:prstGeom prst="rect">
            <a:avLst/>
          </a:prstGeom>
          <a:solidFill>
            <a:schemeClr val="accent4">
              <a:lumMod val="40000"/>
              <a:lumOff val="60000"/>
            </a:schemeClr>
          </a:solidFill>
          <a:ln>
            <a:solidFill>
              <a:srgbClr val="FFFF00"/>
            </a:solidFill>
          </a:ln>
          <a:effectLst>
            <a:glow rad="122837">
              <a:schemeClr val="accent1">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sz="1600" b="1" dirty="0">
                <a:solidFill>
                  <a:schemeClr val="tx1"/>
                </a:solidFill>
              </a:rPr>
              <a:t>📊 Statistics</a:t>
            </a:r>
          </a:p>
          <a:p>
            <a:r>
              <a:rPr sz="1200" dirty="0">
                <a:solidFill>
                  <a:schemeClr val="tx1"/>
                </a:solidFill>
              </a:rPr>
              <a:t>- 1 in 20 harmed yearly by misdiagnosis
- 40k–80k deaths from diagnostic errors
- 62% of doctors report burnout
- 30–50% ER visits are non-urgent
- 78% expect faster digital triage</a:t>
            </a:r>
          </a:p>
        </p:txBody>
      </p:sp>
      <p:sp>
        <p:nvSpPr>
          <p:cNvPr id="24" name="Rectangle 23">
            <a:extLst>
              <a:ext uri="{FF2B5EF4-FFF2-40B4-BE49-F238E27FC236}">
                <a16:creationId xmlns:a16="http://schemas.microsoft.com/office/drawing/2014/main" id="{26395E9E-0132-9C58-CAE2-A37DB1B6BB31}"/>
              </a:ext>
            </a:extLst>
          </p:cNvPr>
          <p:cNvSpPr/>
          <p:nvPr/>
        </p:nvSpPr>
        <p:spPr>
          <a:xfrm>
            <a:off x="465180" y="2980377"/>
            <a:ext cx="3491143" cy="2103120"/>
          </a:xfrm>
          <a:prstGeom prst="rect">
            <a:avLst/>
          </a:prstGeom>
          <a:solidFill>
            <a:srgbClr val="EBFFE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600" b="1" dirty="0">
                <a:solidFill>
                  <a:srgbClr val="000000"/>
                </a:solidFill>
              </a:rPr>
              <a:t>Problem Summary</a:t>
            </a:r>
          </a:p>
          <a:p>
            <a:r>
              <a:rPr sz="1200" dirty="0">
                <a:solidFill>
                  <a:srgbClr val="000000"/>
                </a:solidFill>
              </a:rPr>
              <a:t>- Overloaded emergency departments
- Delayed access to the right specialist
- Inaccurate self-diagnosis by patients
- Underuse of telehealth for remote care</a:t>
            </a:r>
          </a:p>
        </p:txBody>
      </p:sp>
      <p:sp>
        <p:nvSpPr>
          <p:cNvPr id="25" name="Rectangle 24">
            <a:extLst>
              <a:ext uri="{FF2B5EF4-FFF2-40B4-BE49-F238E27FC236}">
                <a16:creationId xmlns:a16="http://schemas.microsoft.com/office/drawing/2014/main" id="{B03DF5CE-DCC8-29D2-CEAE-BBE4149C1237}"/>
              </a:ext>
            </a:extLst>
          </p:cNvPr>
          <p:cNvSpPr/>
          <p:nvPr/>
        </p:nvSpPr>
        <p:spPr>
          <a:xfrm>
            <a:off x="4063839" y="2993207"/>
            <a:ext cx="3781547" cy="2090290"/>
          </a:xfrm>
          <a:prstGeom prst="rect">
            <a:avLst/>
          </a:prstGeom>
          <a:solidFill>
            <a:srgbClr val="FFFAE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sz="1600" b="1" dirty="0">
                <a:solidFill>
                  <a:srgbClr val="000000"/>
                </a:solidFill>
              </a:rPr>
              <a:t>💡 Why GenAI</a:t>
            </a:r>
          </a:p>
          <a:p>
            <a:r>
              <a:rPr sz="1200" dirty="0">
                <a:solidFill>
                  <a:srgbClr val="000000"/>
                </a:solidFill>
              </a:rPr>
              <a:t>GenAI can understand free-text symptoms, retrieve relevant conditions, and flag urgent cases early.
It helps hospitals provide faster, smarter, and safer care from the first interaction.</a:t>
            </a:r>
          </a:p>
        </p:txBody>
      </p:sp>
    </p:spTree>
    <p:extLst>
      <p:ext uri="{BB962C8B-B14F-4D97-AF65-F5344CB8AC3E}">
        <p14:creationId xmlns:p14="http://schemas.microsoft.com/office/powerpoint/2010/main" val="276057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309BB-82F2-9968-48B8-CAD3C1071E6F}"/>
              </a:ext>
            </a:extLst>
          </p:cNvPr>
          <p:cNvSpPr>
            <a:spLocks noGrp="1"/>
          </p:cNvSpPr>
          <p:nvPr>
            <p:ph type="title"/>
          </p:nvPr>
        </p:nvSpPr>
        <p:spPr>
          <a:xfrm>
            <a:off x="198474" y="134679"/>
            <a:ext cx="7372095" cy="703291"/>
          </a:xfrm>
        </p:spPr>
        <p:txBody>
          <a:bodyPr>
            <a:normAutofit/>
          </a:bodyPr>
          <a:lstStyle/>
          <a:p>
            <a:r>
              <a:rPr lang="en-US" b="1">
                <a:latin typeface="+mj-lt"/>
                <a:ea typeface="Times New Roman" panose="02020603050405020304" pitchFamily="18" charset="0"/>
              </a:rPr>
              <a:t>E</a:t>
            </a:r>
            <a:r>
              <a:rPr lang="en-US" b="1" kern="0">
                <a:effectLst/>
                <a:latin typeface="+mj-lt"/>
                <a:ea typeface="Times New Roman" panose="02020603050405020304" pitchFamily="18" charset="0"/>
              </a:rPr>
              <a:t>xisting </a:t>
            </a:r>
            <a:r>
              <a:rPr lang="en-US" b="1">
                <a:latin typeface="+mj-lt"/>
                <a:ea typeface="Times New Roman" panose="02020603050405020304" pitchFamily="18" charset="0"/>
              </a:rPr>
              <a:t>S</a:t>
            </a:r>
            <a:r>
              <a:rPr lang="en-US" b="1" kern="0">
                <a:effectLst/>
                <a:latin typeface="+mj-lt"/>
                <a:ea typeface="Times New Roman" panose="02020603050405020304" pitchFamily="18" charset="0"/>
              </a:rPr>
              <a:t>olutions </a:t>
            </a:r>
            <a:endParaRPr lang="en-US" sz="4000" b="1">
              <a:latin typeface="+mj-lt"/>
            </a:endParaRPr>
          </a:p>
        </p:txBody>
      </p:sp>
      <p:sp>
        <p:nvSpPr>
          <p:cNvPr id="5" name="Rectangle: Rounded Corners 4">
            <a:extLst>
              <a:ext uri="{FF2B5EF4-FFF2-40B4-BE49-F238E27FC236}">
                <a16:creationId xmlns:a16="http://schemas.microsoft.com/office/drawing/2014/main" id="{657033A8-FA05-6794-A133-DC4D499059C1}"/>
              </a:ext>
            </a:extLst>
          </p:cNvPr>
          <p:cNvSpPr/>
          <p:nvPr/>
        </p:nvSpPr>
        <p:spPr>
          <a:xfrm>
            <a:off x="69507" y="949842"/>
            <a:ext cx="2431312" cy="4193658"/>
          </a:xfrm>
          <a:prstGeom prst="roundRect">
            <a:avLst/>
          </a:prstGeom>
          <a:solidFill>
            <a:srgbClr val="BEC9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lumMod val="85000"/>
                    <a:lumOff val="15000"/>
                  </a:schemeClr>
                </a:solidFill>
              </a:rPr>
              <a:t>Babylon Health (2020–2023)</a:t>
            </a:r>
          </a:p>
          <a:p>
            <a:pPr algn="ctr"/>
            <a:endParaRPr lang="en-US" sz="1050" dirty="0"/>
          </a:p>
          <a:p>
            <a:pPr algn="ctr"/>
            <a:r>
              <a:rPr lang="en-US" sz="1050" b="1" dirty="0">
                <a:solidFill>
                  <a:schemeClr val="tx1">
                    <a:lumMod val="85000"/>
                    <a:lumOff val="15000"/>
                  </a:schemeClr>
                </a:solidFill>
              </a:rPr>
              <a:t>What it did:</a:t>
            </a:r>
          </a:p>
          <a:p>
            <a:pPr algn="ctr"/>
            <a:r>
              <a:rPr lang="en-US" sz="1050" dirty="0">
                <a:solidFill>
                  <a:schemeClr val="tx1">
                    <a:lumMod val="85000"/>
                    <a:lumOff val="15000"/>
                  </a:schemeClr>
                </a:solidFill>
              </a:rPr>
              <a:t>Used AI chatbot + symptom database to allow users to describe symptoms naturally.</a:t>
            </a:r>
          </a:p>
          <a:p>
            <a:pPr algn="ctr"/>
            <a:endParaRPr lang="en-US" sz="1050" dirty="0">
              <a:solidFill>
                <a:schemeClr val="tx1">
                  <a:lumMod val="85000"/>
                  <a:lumOff val="15000"/>
                </a:schemeClr>
              </a:solidFill>
            </a:endParaRPr>
          </a:p>
          <a:p>
            <a:pPr algn="ctr"/>
            <a:r>
              <a:rPr lang="en-US" sz="1050" b="1" dirty="0">
                <a:solidFill>
                  <a:schemeClr val="tx1">
                    <a:lumMod val="85000"/>
                    <a:lumOff val="15000"/>
                  </a:schemeClr>
                </a:solidFill>
              </a:rPr>
              <a:t>How it worked</a:t>
            </a:r>
            <a:r>
              <a:rPr lang="en-US" sz="1050" b="1" dirty="0">
                <a:solidFill>
                  <a:schemeClr val="tx1">
                    <a:lumMod val="50000"/>
                    <a:lumOff val="50000"/>
                  </a:schemeClr>
                </a:solidFill>
              </a:rPr>
              <a:t>:</a:t>
            </a:r>
          </a:p>
          <a:p>
            <a:pPr algn="ctr"/>
            <a:r>
              <a:rPr lang="en-US" sz="1050" dirty="0">
                <a:solidFill>
                  <a:schemeClr val="tx1">
                    <a:lumMod val="85000"/>
                    <a:lumOff val="15000"/>
                  </a:schemeClr>
                </a:solidFill>
              </a:rPr>
              <a:t>Combined natural language understanding (NLP) with a structured knowledge base of diseases (very similar to RAG + LLM combo).</a:t>
            </a:r>
          </a:p>
          <a:p>
            <a:pPr algn="ctr"/>
            <a:endParaRPr lang="en-US" sz="1050" dirty="0"/>
          </a:p>
          <a:p>
            <a:pPr algn="ctr"/>
            <a:r>
              <a:rPr lang="en-US" sz="1050" b="1" dirty="0">
                <a:solidFill>
                  <a:schemeClr val="tx1">
                    <a:lumMod val="85000"/>
                    <a:lumOff val="15000"/>
                  </a:schemeClr>
                </a:solidFill>
              </a:rPr>
              <a:t>Problem:</a:t>
            </a:r>
          </a:p>
          <a:p>
            <a:pPr algn="ctr"/>
            <a:r>
              <a:rPr lang="en-US" sz="1050" dirty="0">
                <a:solidFill>
                  <a:schemeClr val="tx1">
                    <a:lumMod val="85000"/>
                    <a:lumOff val="15000"/>
                  </a:schemeClr>
                </a:solidFill>
              </a:rPr>
              <a:t>Limited flexibility; struggled with nuanced, multiple-symptom cases.</a:t>
            </a:r>
          </a:p>
          <a:p>
            <a:pPr algn="ctr"/>
            <a:endParaRPr lang="en-US" sz="1050" dirty="0"/>
          </a:p>
          <a:p>
            <a:pPr algn="ctr"/>
            <a:r>
              <a:rPr lang="en-US" sz="1050" b="1" dirty="0">
                <a:solidFill>
                  <a:schemeClr val="tx1"/>
                </a:solidFill>
              </a:rPr>
              <a:t>Relevance to you:</a:t>
            </a:r>
          </a:p>
          <a:p>
            <a:pPr algn="ctr"/>
            <a:r>
              <a:rPr lang="en-US" sz="1050" dirty="0">
                <a:solidFill>
                  <a:schemeClr val="tx1">
                    <a:lumMod val="85000"/>
                    <a:lumOff val="15000"/>
                  </a:schemeClr>
                </a:solidFill>
              </a:rPr>
              <a:t>You are improving this approach by grounding answers better with retrieval and GenAI.</a:t>
            </a:r>
          </a:p>
        </p:txBody>
      </p:sp>
      <p:sp>
        <p:nvSpPr>
          <p:cNvPr id="7" name="Rectangle: Rounded Corners 6">
            <a:extLst>
              <a:ext uri="{FF2B5EF4-FFF2-40B4-BE49-F238E27FC236}">
                <a16:creationId xmlns:a16="http://schemas.microsoft.com/office/drawing/2014/main" id="{123DDAD8-88AB-1BE4-74A7-02C5F58B88E7}"/>
              </a:ext>
            </a:extLst>
          </p:cNvPr>
          <p:cNvSpPr/>
          <p:nvPr/>
        </p:nvSpPr>
        <p:spPr>
          <a:xfrm>
            <a:off x="2591064" y="949842"/>
            <a:ext cx="2431312" cy="4193658"/>
          </a:xfrm>
          <a:prstGeom prst="roundRect">
            <a:avLst/>
          </a:prstGeom>
          <a:solidFill>
            <a:srgbClr val="FDBE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1600" b="1" dirty="0">
                <a:solidFill>
                  <a:schemeClr val="tx1">
                    <a:lumMod val="85000"/>
                    <a:lumOff val="15000"/>
                  </a:schemeClr>
                </a:solidFill>
              </a:rPr>
              <a:t>Ada Health</a:t>
            </a:r>
          </a:p>
          <a:p>
            <a:pPr algn="ctr">
              <a:buNone/>
            </a:pPr>
            <a:r>
              <a:rPr lang="en-US" sz="1600" b="1" dirty="0">
                <a:solidFill>
                  <a:schemeClr val="tx1">
                    <a:lumMod val="85000"/>
                    <a:lumOff val="15000"/>
                  </a:schemeClr>
                </a:solidFill>
              </a:rPr>
              <a:t> (2016–Present)</a:t>
            </a:r>
          </a:p>
          <a:p>
            <a:pPr algn="ctr">
              <a:buNone/>
            </a:pPr>
            <a:endParaRPr lang="en-US" sz="1600" b="1" dirty="0">
              <a:solidFill>
                <a:schemeClr val="tx1">
                  <a:lumMod val="85000"/>
                  <a:lumOff val="15000"/>
                </a:schemeClr>
              </a:solidFill>
            </a:endParaRPr>
          </a:p>
          <a:p>
            <a:pPr algn="ctr"/>
            <a:r>
              <a:rPr lang="en-US" sz="1050" b="1" dirty="0">
                <a:solidFill>
                  <a:schemeClr val="tx1">
                    <a:lumMod val="85000"/>
                    <a:lumOff val="15000"/>
                  </a:schemeClr>
                </a:solidFill>
              </a:rPr>
              <a:t>What it does:</a:t>
            </a:r>
            <a:br>
              <a:rPr lang="en-US" sz="1050" dirty="0">
                <a:solidFill>
                  <a:schemeClr val="tx1">
                    <a:lumMod val="85000"/>
                    <a:lumOff val="15000"/>
                  </a:schemeClr>
                </a:solidFill>
              </a:rPr>
            </a:br>
            <a:r>
              <a:rPr lang="en-US" sz="1050" dirty="0">
                <a:solidFill>
                  <a:schemeClr val="tx1">
                    <a:lumMod val="85000"/>
                    <a:lumOff val="15000"/>
                  </a:schemeClr>
                </a:solidFill>
              </a:rPr>
              <a:t>An AI symptom checker app where users answer a chat-based medical questionnaire.</a:t>
            </a:r>
          </a:p>
          <a:p>
            <a:pPr algn="ctr"/>
            <a:endParaRPr lang="en-US" sz="1050" dirty="0">
              <a:solidFill>
                <a:schemeClr val="tx1">
                  <a:lumMod val="85000"/>
                  <a:lumOff val="15000"/>
                </a:schemeClr>
              </a:solidFill>
            </a:endParaRPr>
          </a:p>
          <a:p>
            <a:pPr algn="ctr"/>
            <a:r>
              <a:rPr lang="en-US" sz="1050" b="1" dirty="0">
                <a:solidFill>
                  <a:schemeClr val="tx1">
                    <a:lumMod val="85000"/>
                    <a:lumOff val="15000"/>
                  </a:schemeClr>
                </a:solidFill>
              </a:rPr>
              <a:t>How it works:</a:t>
            </a:r>
            <a:br>
              <a:rPr lang="en-US" sz="1050" dirty="0">
                <a:solidFill>
                  <a:schemeClr val="tx1">
                    <a:lumMod val="85000"/>
                    <a:lumOff val="15000"/>
                  </a:schemeClr>
                </a:solidFill>
              </a:rPr>
            </a:br>
            <a:r>
              <a:rPr lang="en-US" sz="1050" dirty="0">
                <a:solidFill>
                  <a:schemeClr val="tx1">
                    <a:lumMod val="85000"/>
                    <a:lumOff val="15000"/>
                  </a:schemeClr>
                </a:solidFill>
              </a:rPr>
              <a:t>Decision trees + Bayesian models + medical knowledge base.</a:t>
            </a:r>
          </a:p>
          <a:p>
            <a:pPr algn="ctr"/>
            <a:endParaRPr lang="en-US" sz="1050" dirty="0">
              <a:solidFill>
                <a:schemeClr val="tx1">
                  <a:lumMod val="85000"/>
                  <a:lumOff val="15000"/>
                </a:schemeClr>
              </a:solidFill>
            </a:endParaRPr>
          </a:p>
          <a:p>
            <a:pPr algn="ctr"/>
            <a:r>
              <a:rPr lang="en-US" sz="1050" b="1" dirty="0">
                <a:solidFill>
                  <a:schemeClr val="tx1">
                    <a:lumMod val="85000"/>
                    <a:lumOff val="15000"/>
                  </a:schemeClr>
                </a:solidFill>
              </a:rPr>
              <a:t>Problem:</a:t>
            </a:r>
            <a:br>
              <a:rPr lang="en-US" sz="1050" dirty="0">
                <a:solidFill>
                  <a:schemeClr val="tx1">
                    <a:lumMod val="85000"/>
                    <a:lumOff val="15000"/>
                  </a:schemeClr>
                </a:solidFill>
              </a:rPr>
            </a:br>
            <a:r>
              <a:rPr lang="en-US" sz="1050" dirty="0">
                <a:solidFill>
                  <a:schemeClr val="tx1">
                    <a:lumMod val="85000"/>
                    <a:lumOff val="15000"/>
                  </a:schemeClr>
                </a:solidFill>
              </a:rPr>
              <a:t>Relies heavily on structured input ("yes/no" questions) — not free text natural language.</a:t>
            </a:r>
          </a:p>
          <a:p>
            <a:pPr algn="ctr"/>
            <a:endParaRPr lang="en-US" sz="1050" dirty="0">
              <a:solidFill>
                <a:schemeClr val="tx1">
                  <a:lumMod val="85000"/>
                  <a:lumOff val="15000"/>
                </a:schemeClr>
              </a:solidFill>
            </a:endParaRPr>
          </a:p>
          <a:p>
            <a:pPr algn="ctr"/>
            <a:r>
              <a:rPr lang="en-US" sz="1050" b="1" dirty="0">
                <a:solidFill>
                  <a:schemeClr val="tx1">
                    <a:lumMod val="85000"/>
                    <a:lumOff val="15000"/>
                  </a:schemeClr>
                </a:solidFill>
              </a:rPr>
              <a:t>Relevance to you:</a:t>
            </a:r>
            <a:br>
              <a:rPr lang="en-US" sz="1050" dirty="0">
                <a:solidFill>
                  <a:schemeClr val="tx1">
                    <a:lumMod val="85000"/>
                    <a:lumOff val="15000"/>
                  </a:schemeClr>
                </a:solidFill>
              </a:rPr>
            </a:br>
            <a:r>
              <a:rPr lang="en-US" sz="1050" dirty="0">
                <a:solidFill>
                  <a:schemeClr val="tx1">
                    <a:lumMod val="85000"/>
                    <a:lumOff val="15000"/>
                  </a:schemeClr>
                </a:solidFill>
              </a:rPr>
              <a:t>You are advancing beyond Ada by allowing </a:t>
            </a:r>
            <a:r>
              <a:rPr lang="en-US" sz="1050" b="1" dirty="0">
                <a:solidFill>
                  <a:schemeClr val="tx1">
                    <a:lumMod val="85000"/>
                    <a:lumOff val="15000"/>
                  </a:schemeClr>
                </a:solidFill>
              </a:rPr>
              <a:t>natural language</a:t>
            </a:r>
            <a:r>
              <a:rPr lang="en-US" sz="1050" dirty="0">
                <a:solidFill>
                  <a:schemeClr val="tx1">
                    <a:lumMod val="85000"/>
                    <a:lumOff val="15000"/>
                  </a:schemeClr>
                </a:solidFill>
              </a:rPr>
              <a:t> input processed by an LLM</a:t>
            </a:r>
            <a:r>
              <a:rPr lang="en-US" sz="1050" dirty="0"/>
              <a:t>.</a:t>
            </a:r>
          </a:p>
        </p:txBody>
      </p:sp>
      <p:sp>
        <p:nvSpPr>
          <p:cNvPr id="8" name="Rectangle: Rounded Corners 7">
            <a:extLst>
              <a:ext uri="{FF2B5EF4-FFF2-40B4-BE49-F238E27FC236}">
                <a16:creationId xmlns:a16="http://schemas.microsoft.com/office/drawing/2014/main" id="{37414E2D-9644-2649-02BA-2AA62A5CF86B}"/>
              </a:ext>
            </a:extLst>
          </p:cNvPr>
          <p:cNvSpPr/>
          <p:nvPr/>
        </p:nvSpPr>
        <p:spPr>
          <a:xfrm>
            <a:off x="5157054" y="949842"/>
            <a:ext cx="2636875" cy="4193658"/>
          </a:xfrm>
          <a:prstGeom prst="roundRect">
            <a:avLst/>
          </a:prstGeom>
          <a:solidFill>
            <a:srgbClr val="FAC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None/>
            </a:pPr>
            <a:r>
              <a:rPr lang="en-US" sz="1600" b="1" dirty="0">
                <a:solidFill>
                  <a:schemeClr val="tx1">
                    <a:lumMod val="85000"/>
                    <a:lumOff val="15000"/>
                  </a:schemeClr>
                </a:solidFill>
              </a:rPr>
              <a:t>Buoy Health </a:t>
            </a:r>
          </a:p>
          <a:p>
            <a:pPr algn="ctr">
              <a:buNone/>
            </a:pPr>
            <a:r>
              <a:rPr lang="en-US" sz="1600" b="1" dirty="0">
                <a:solidFill>
                  <a:schemeClr val="tx1">
                    <a:lumMod val="85000"/>
                    <a:lumOff val="15000"/>
                  </a:schemeClr>
                </a:solidFill>
              </a:rPr>
              <a:t>(2018–2023)</a:t>
            </a:r>
          </a:p>
          <a:p>
            <a:pPr algn="ctr">
              <a:buNone/>
            </a:pPr>
            <a:endParaRPr lang="en-US" sz="1050" b="1" dirty="0">
              <a:solidFill>
                <a:schemeClr val="tx1">
                  <a:lumMod val="85000"/>
                  <a:lumOff val="15000"/>
                </a:schemeClr>
              </a:solidFill>
            </a:endParaRPr>
          </a:p>
          <a:p>
            <a:pPr algn="ctr"/>
            <a:r>
              <a:rPr lang="en-US" sz="1050" b="1" dirty="0">
                <a:solidFill>
                  <a:schemeClr val="tx1">
                    <a:lumMod val="85000"/>
                    <a:lumOff val="15000"/>
                  </a:schemeClr>
                </a:solidFill>
              </a:rPr>
              <a:t>What it does:</a:t>
            </a:r>
            <a:br>
              <a:rPr lang="en-US" sz="1050" dirty="0">
                <a:solidFill>
                  <a:schemeClr val="tx1">
                    <a:lumMod val="85000"/>
                    <a:lumOff val="15000"/>
                  </a:schemeClr>
                </a:solidFill>
              </a:rPr>
            </a:br>
            <a:r>
              <a:rPr lang="en-US" sz="1050" dirty="0">
                <a:solidFill>
                  <a:schemeClr val="tx1">
                    <a:lumMod val="85000"/>
                    <a:lumOff val="15000"/>
                  </a:schemeClr>
                </a:solidFill>
              </a:rPr>
              <a:t>AI chatbot for self-diagnosis and healthcare navigation.</a:t>
            </a:r>
          </a:p>
          <a:p>
            <a:pPr algn="ctr"/>
            <a:endParaRPr lang="en-US" sz="1050" b="1" dirty="0">
              <a:solidFill>
                <a:schemeClr val="tx1">
                  <a:lumMod val="85000"/>
                  <a:lumOff val="15000"/>
                </a:schemeClr>
              </a:solidFill>
            </a:endParaRPr>
          </a:p>
          <a:p>
            <a:pPr algn="ctr"/>
            <a:r>
              <a:rPr lang="en-US" sz="1050" b="1" dirty="0">
                <a:solidFill>
                  <a:schemeClr val="tx1">
                    <a:lumMod val="85000"/>
                    <a:lumOff val="15000"/>
                  </a:schemeClr>
                </a:solidFill>
              </a:rPr>
              <a:t>How it works:</a:t>
            </a:r>
            <a:br>
              <a:rPr lang="en-US" sz="1050" dirty="0">
                <a:solidFill>
                  <a:schemeClr val="tx1">
                    <a:lumMod val="85000"/>
                    <a:lumOff val="15000"/>
                  </a:schemeClr>
                </a:solidFill>
              </a:rPr>
            </a:br>
            <a:r>
              <a:rPr lang="en-US" sz="1050" dirty="0">
                <a:solidFill>
                  <a:schemeClr val="tx1">
                    <a:lumMod val="85000"/>
                    <a:lumOff val="15000"/>
                  </a:schemeClr>
                </a:solidFill>
              </a:rPr>
              <a:t>A hybrid of machine learning and medical knowledge graphs to recommend next steps (not diagnoses).</a:t>
            </a:r>
          </a:p>
          <a:p>
            <a:pPr algn="ctr"/>
            <a:endParaRPr lang="en-US" sz="1050" b="1" dirty="0">
              <a:solidFill>
                <a:schemeClr val="tx1">
                  <a:lumMod val="85000"/>
                  <a:lumOff val="15000"/>
                </a:schemeClr>
              </a:solidFill>
            </a:endParaRPr>
          </a:p>
          <a:p>
            <a:pPr algn="ctr"/>
            <a:r>
              <a:rPr lang="en-US" sz="1050" b="1" dirty="0">
                <a:solidFill>
                  <a:schemeClr val="tx1">
                    <a:lumMod val="85000"/>
                    <a:lumOff val="15000"/>
                  </a:schemeClr>
                </a:solidFill>
              </a:rPr>
              <a:t>Problem:</a:t>
            </a:r>
            <a:br>
              <a:rPr lang="en-US" sz="1050" dirty="0">
                <a:solidFill>
                  <a:schemeClr val="tx1">
                    <a:lumMod val="85000"/>
                    <a:lumOff val="15000"/>
                  </a:schemeClr>
                </a:solidFill>
              </a:rPr>
            </a:br>
            <a:r>
              <a:rPr lang="en-US" sz="1050" dirty="0">
                <a:solidFill>
                  <a:schemeClr val="tx1">
                    <a:lumMod val="85000"/>
                    <a:lumOff val="15000"/>
                  </a:schemeClr>
                </a:solidFill>
              </a:rPr>
              <a:t>Limited in complex cases or vague symptoms.</a:t>
            </a:r>
          </a:p>
          <a:p>
            <a:pPr algn="ctr"/>
            <a:endParaRPr lang="en-US" sz="1050" b="1" dirty="0">
              <a:solidFill>
                <a:schemeClr val="tx1">
                  <a:lumMod val="85000"/>
                  <a:lumOff val="15000"/>
                </a:schemeClr>
              </a:solidFill>
            </a:endParaRPr>
          </a:p>
          <a:p>
            <a:pPr algn="ctr"/>
            <a:r>
              <a:rPr lang="en-US" sz="1050" b="1" dirty="0">
                <a:solidFill>
                  <a:schemeClr val="tx1">
                    <a:lumMod val="85000"/>
                    <a:lumOff val="15000"/>
                  </a:schemeClr>
                </a:solidFill>
              </a:rPr>
              <a:t>Relevance to you:</a:t>
            </a:r>
            <a:br>
              <a:rPr lang="en-US" sz="1050" dirty="0">
                <a:solidFill>
                  <a:schemeClr val="tx1">
                    <a:lumMod val="85000"/>
                    <a:lumOff val="15000"/>
                  </a:schemeClr>
                </a:solidFill>
              </a:rPr>
            </a:br>
            <a:r>
              <a:rPr lang="en-US" sz="1050" dirty="0">
                <a:solidFill>
                  <a:schemeClr val="tx1">
                    <a:lumMod val="85000"/>
                    <a:lumOff val="15000"/>
                  </a:schemeClr>
                </a:solidFill>
              </a:rPr>
              <a:t>Like your system, Buoy uses AI for triage — but your model is likely smarter with GenAI natural responses and retrieval grounding.</a:t>
            </a:r>
          </a:p>
        </p:txBody>
      </p:sp>
    </p:spTree>
    <p:extLst>
      <p:ext uri="{BB962C8B-B14F-4D97-AF65-F5344CB8AC3E}">
        <p14:creationId xmlns:p14="http://schemas.microsoft.com/office/powerpoint/2010/main" val="2508414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a:extLst>
            <a:ext uri="{FF2B5EF4-FFF2-40B4-BE49-F238E27FC236}">
              <a16:creationId xmlns:a16="http://schemas.microsoft.com/office/drawing/2014/main" id="{5C9A87ED-94A6-B5E6-4BE0-8492790695E0}"/>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0EDED18F-4484-A36C-2E58-C65D1469CC1F}"/>
              </a:ext>
            </a:extLst>
          </p:cNvPr>
          <p:cNvPicPr>
            <a:picLocks noChangeAspect="1"/>
          </p:cNvPicPr>
          <p:nvPr/>
        </p:nvPicPr>
        <p:blipFill>
          <a:blip r:embed="rId3"/>
          <a:srcRect r="5740"/>
          <a:stretch/>
        </p:blipFill>
        <p:spPr>
          <a:xfrm>
            <a:off x="0" y="0"/>
            <a:ext cx="9144000" cy="5143500"/>
          </a:xfrm>
          <a:prstGeom prst="rect">
            <a:avLst/>
          </a:prstGeom>
          <a:solidFill>
            <a:srgbClr val="002060"/>
          </a:solidFill>
        </p:spPr>
      </p:pic>
      <p:sp>
        <p:nvSpPr>
          <p:cNvPr id="12" name="Google Shape;54;p13">
            <a:extLst>
              <a:ext uri="{FF2B5EF4-FFF2-40B4-BE49-F238E27FC236}">
                <a16:creationId xmlns:a16="http://schemas.microsoft.com/office/drawing/2014/main" id="{E56B072C-C7A3-A76C-396E-C138906C115C}"/>
              </a:ext>
            </a:extLst>
          </p:cNvPr>
          <p:cNvSpPr txBox="1">
            <a:spLocks noGrp="1"/>
          </p:cNvSpPr>
          <p:nvPr>
            <p:ph type="ctrTitle"/>
          </p:nvPr>
        </p:nvSpPr>
        <p:spPr>
          <a:xfrm>
            <a:off x="0" y="2658140"/>
            <a:ext cx="5947145" cy="850604"/>
          </a:xfrm>
          <a:prstGeom prst="rect">
            <a:avLst/>
          </a:prstGeom>
          <a:solidFill>
            <a:srgbClr val="002060">
              <a:alpha val="81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GB" sz="4800" b="1">
                <a:solidFill>
                  <a:schemeClr val="bg1"/>
                </a:solidFill>
              </a:rPr>
              <a:t>Our Solution</a:t>
            </a:r>
            <a:endParaRPr sz="4800" b="1">
              <a:solidFill>
                <a:schemeClr val="bg1"/>
              </a:solidFill>
            </a:endParaRPr>
          </a:p>
        </p:txBody>
      </p:sp>
    </p:spTree>
    <p:extLst>
      <p:ext uri="{BB962C8B-B14F-4D97-AF65-F5344CB8AC3E}">
        <p14:creationId xmlns:p14="http://schemas.microsoft.com/office/powerpoint/2010/main" val="4238564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A3E6F04-D811-0480-1285-1E1266787E52}"/>
              </a:ext>
            </a:extLst>
          </p:cNvPr>
          <p:cNvSpPr txBox="1"/>
          <p:nvPr/>
        </p:nvSpPr>
        <p:spPr>
          <a:xfrm>
            <a:off x="120499" y="178100"/>
            <a:ext cx="7002192" cy="523220"/>
          </a:xfrm>
          <a:prstGeom prst="rect">
            <a:avLst/>
          </a:prstGeom>
          <a:noFill/>
        </p:spPr>
        <p:txBody>
          <a:bodyPr wrap="square">
            <a:spAutoFit/>
          </a:bodyPr>
          <a:lstStyle/>
          <a:p>
            <a:r>
              <a:rPr lang="en-US" sz="2800" b="1" i="1"/>
              <a:t>GenAI Symptom Checker</a:t>
            </a:r>
          </a:p>
        </p:txBody>
      </p:sp>
      <p:sp>
        <p:nvSpPr>
          <p:cNvPr id="9" name="TextBox 8">
            <a:extLst>
              <a:ext uri="{FF2B5EF4-FFF2-40B4-BE49-F238E27FC236}">
                <a16:creationId xmlns:a16="http://schemas.microsoft.com/office/drawing/2014/main" id="{43993F0D-CD95-304E-7CD5-43218C032037}"/>
              </a:ext>
            </a:extLst>
          </p:cNvPr>
          <p:cNvSpPr txBox="1"/>
          <p:nvPr/>
        </p:nvSpPr>
        <p:spPr>
          <a:xfrm>
            <a:off x="-86739" y="916267"/>
            <a:ext cx="7899084" cy="461665"/>
          </a:xfrm>
          <a:prstGeom prst="rect">
            <a:avLst/>
          </a:prstGeom>
          <a:noFill/>
        </p:spPr>
        <p:txBody>
          <a:bodyPr wrap="square">
            <a:spAutoFit/>
          </a:bodyPr>
          <a:lstStyle/>
          <a:p>
            <a:pPr algn="ctr"/>
            <a:r>
              <a:rPr kumimoji="0" lang="en-US" sz="1200" b="1" i="1" u="none" strike="noStrike" kern="0" cap="none" spc="0" normalizeH="0" baseline="0" noProof="0">
                <a:ln>
                  <a:noFill/>
                </a:ln>
                <a:solidFill>
                  <a:srgbClr val="000000"/>
                </a:solidFill>
                <a:effectLst/>
                <a:uLnTx/>
                <a:uFillTx/>
                <a:latin typeface="Arial"/>
                <a:cs typeface="Arial"/>
                <a:sym typeface="Arial"/>
              </a:rPr>
              <a:t>AI-driven tool to interpret patient symptom descriptions in natural language. Matches symptoms to possible conditions based on trained medical knowledge base.</a:t>
            </a:r>
            <a:endParaRPr lang="en-US" sz="1200" b="1" i="1"/>
          </a:p>
        </p:txBody>
      </p:sp>
      <p:sp>
        <p:nvSpPr>
          <p:cNvPr id="11" name="TextBox 10">
            <a:extLst>
              <a:ext uri="{FF2B5EF4-FFF2-40B4-BE49-F238E27FC236}">
                <a16:creationId xmlns:a16="http://schemas.microsoft.com/office/drawing/2014/main" id="{54E25F8B-7D2D-17F3-223E-3CF51BB03E54}"/>
              </a:ext>
            </a:extLst>
          </p:cNvPr>
          <p:cNvSpPr txBox="1"/>
          <p:nvPr/>
        </p:nvSpPr>
        <p:spPr>
          <a:xfrm>
            <a:off x="2587257" y="3011873"/>
            <a:ext cx="5311827" cy="600164"/>
          </a:xfrm>
          <a:prstGeom prst="rect">
            <a:avLst/>
          </a:prstGeom>
          <a:noFill/>
        </p:spPr>
        <p:txBody>
          <a:bodyPr wrap="square" lIns="91440" tIns="45720" rIns="91440" bIns="45720" anchor="t">
            <a:spAutoFit/>
          </a:bodyPr>
          <a:lstStyle/>
          <a:p>
            <a:pPr algn="ctr"/>
            <a:r>
              <a:rPr lang="en-US" sz="1100"/>
              <a:t>Generates preliminary diagnostic suggestions while keeping human in the loop(non-final). </a:t>
            </a:r>
          </a:p>
          <a:p>
            <a:pPr algn="ctr"/>
            <a:r>
              <a:rPr lang="en-US" sz="1100"/>
              <a:t>Routes complex cases to human healthcare professionals.</a:t>
            </a:r>
          </a:p>
        </p:txBody>
      </p:sp>
      <p:pic>
        <p:nvPicPr>
          <p:cNvPr id="16" name="Picture 15">
            <a:extLst>
              <a:ext uri="{FF2B5EF4-FFF2-40B4-BE49-F238E27FC236}">
                <a16:creationId xmlns:a16="http://schemas.microsoft.com/office/drawing/2014/main" id="{EFEDE856-8163-CC1A-2A22-B34FE90A73EA}"/>
              </a:ext>
            </a:extLst>
          </p:cNvPr>
          <p:cNvPicPr>
            <a:picLocks noChangeAspect="1"/>
          </p:cNvPicPr>
          <p:nvPr/>
        </p:nvPicPr>
        <p:blipFill>
          <a:blip r:embed="rId2"/>
          <a:stretch>
            <a:fillRect/>
          </a:stretch>
        </p:blipFill>
        <p:spPr>
          <a:xfrm>
            <a:off x="264903" y="1519938"/>
            <a:ext cx="2322354" cy="2322354"/>
          </a:xfrm>
          <a:prstGeom prst="rect">
            <a:avLst/>
          </a:prstGeom>
        </p:spPr>
      </p:pic>
      <p:sp>
        <p:nvSpPr>
          <p:cNvPr id="18" name="TextBox 17">
            <a:extLst>
              <a:ext uri="{FF2B5EF4-FFF2-40B4-BE49-F238E27FC236}">
                <a16:creationId xmlns:a16="http://schemas.microsoft.com/office/drawing/2014/main" id="{4E892321-4ADD-7185-25E1-2914D1B3437B}"/>
              </a:ext>
            </a:extLst>
          </p:cNvPr>
          <p:cNvSpPr txBox="1"/>
          <p:nvPr/>
        </p:nvSpPr>
        <p:spPr>
          <a:xfrm>
            <a:off x="126333" y="4244905"/>
            <a:ext cx="8891334" cy="276999"/>
          </a:xfrm>
          <a:prstGeom prst="rect">
            <a:avLst/>
          </a:prstGeom>
          <a:noFill/>
        </p:spPr>
        <p:txBody>
          <a:bodyPr wrap="square">
            <a:spAutoFit/>
          </a:bodyPr>
          <a:lstStyle/>
          <a:p>
            <a:r>
              <a:rPr lang="en-US" sz="1200" i="1"/>
              <a:t>GenAI-powered symptom checkers offer a life-saving bridge between patient needs and faster, smarter care</a:t>
            </a:r>
          </a:p>
        </p:txBody>
      </p:sp>
      <p:sp>
        <p:nvSpPr>
          <p:cNvPr id="19" name="TextBox 18">
            <a:extLst>
              <a:ext uri="{FF2B5EF4-FFF2-40B4-BE49-F238E27FC236}">
                <a16:creationId xmlns:a16="http://schemas.microsoft.com/office/drawing/2014/main" id="{049A0E4C-F4C8-504C-EF78-9134DEE80C08}"/>
              </a:ext>
            </a:extLst>
          </p:cNvPr>
          <p:cNvSpPr txBox="1"/>
          <p:nvPr/>
        </p:nvSpPr>
        <p:spPr>
          <a:xfrm>
            <a:off x="-86739" y="3989530"/>
            <a:ext cx="1124952" cy="261610"/>
          </a:xfrm>
          <a:prstGeom prst="rect">
            <a:avLst/>
          </a:prstGeom>
          <a:noFill/>
        </p:spPr>
        <p:txBody>
          <a:bodyPr wrap="square" rtlCol="0">
            <a:spAutoFit/>
          </a:bodyPr>
          <a:lstStyle/>
          <a:p>
            <a:pPr algn="r"/>
            <a:r>
              <a:rPr lang="en-US" sz="1100" b="1">
                <a:solidFill>
                  <a:srgbClr val="8E0000"/>
                </a:solidFill>
              </a:rPr>
              <a:t>Rationale:</a:t>
            </a:r>
          </a:p>
        </p:txBody>
      </p:sp>
      <p:pic>
        <p:nvPicPr>
          <p:cNvPr id="20" name="Picture 19">
            <a:extLst>
              <a:ext uri="{FF2B5EF4-FFF2-40B4-BE49-F238E27FC236}">
                <a16:creationId xmlns:a16="http://schemas.microsoft.com/office/drawing/2014/main" id="{B6D84F39-78B9-705F-AF54-D844EE992744}"/>
              </a:ext>
            </a:extLst>
          </p:cNvPr>
          <p:cNvPicPr>
            <a:picLocks noChangeAspect="1"/>
          </p:cNvPicPr>
          <p:nvPr/>
        </p:nvPicPr>
        <p:blipFill>
          <a:blip r:embed="rId3"/>
          <a:stretch>
            <a:fillRect/>
          </a:stretch>
        </p:blipFill>
        <p:spPr>
          <a:xfrm>
            <a:off x="2728335" y="1377932"/>
            <a:ext cx="4694327" cy="2054530"/>
          </a:xfrm>
          <a:prstGeom prst="rect">
            <a:avLst/>
          </a:prstGeom>
        </p:spPr>
      </p:pic>
    </p:spTree>
    <p:extLst>
      <p:ext uri="{BB962C8B-B14F-4D97-AF65-F5344CB8AC3E}">
        <p14:creationId xmlns:p14="http://schemas.microsoft.com/office/powerpoint/2010/main" val="3559203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85229-F8B8-C1C1-ADE0-48A7BEFE2EE3}"/>
            </a:ext>
          </a:extLst>
        </p:cNvPr>
        <p:cNvGrpSpPr/>
        <p:nvPr/>
      </p:nvGrpSpPr>
      <p:grpSpPr>
        <a:xfrm>
          <a:off x="0" y="0"/>
          <a:ext cx="0" cy="0"/>
          <a:chOff x="0" y="0"/>
          <a:chExt cx="0" cy="0"/>
        </a:xfrm>
      </p:grpSpPr>
      <p:cxnSp>
        <p:nvCxnSpPr>
          <p:cNvPr id="24" name="Connector: Elbow 23">
            <a:extLst>
              <a:ext uri="{FF2B5EF4-FFF2-40B4-BE49-F238E27FC236}">
                <a16:creationId xmlns:a16="http://schemas.microsoft.com/office/drawing/2014/main" id="{5C670B08-18F0-AEBE-59F1-5B28196636F6}"/>
              </a:ext>
            </a:extLst>
          </p:cNvPr>
          <p:cNvCxnSpPr>
            <a:cxnSpLocks/>
          </p:cNvCxnSpPr>
          <p:nvPr/>
        </p:nvCxnSpPr>
        <p:spPr>
          <a:xfrm>
            <a:off x="1817386" y="1795255"/>
            <a:ext cx="1115932" cy="937570"/>
          </a:xfrm>
          <a:prstGeom prst="bentConnector3">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9C95FB3-56EE-D3F0-59B0-1E00D5240FCE}"/>
              </a:ext>
            </a:extLst>
          </p:cNvPr>
          <p:cNvCxnSpPr>
            <a:cxnSpLocks/>
          </p:cNvCxnSpPr>
          <p:nvPr/>
        </p:nvCxnSpPr>
        <p:spPr>
          <a:xfrm rot="16200000" flipH="1">
            <a:off x="4343451" y="2534586"/>
            <a:ext cx="1659274" cy="883864"/>
          </a:xfrm>
          <a:prstGeom prst="bentConnector3">
            <a:avLst>
              <a:gd name="adj1" fmla="val 112104"/>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8A4208A0-194D-2416-1631-16261AA6DB89}"/>
              </a:ext>
            </a:extLst>
          </p:cNvPr>
          <p:cNvCxnSpPr>
            <a:cxnSpLocks/>
          </p:cNvCxnSpPr>
          <p:nvPr/>
        </p:nvCxnSpPr>
        <p:spPr>
          <a:xfrm rot="10800000" flipV="1">
            <a:off x="4386825" y="2730651"/>
            <a:ext cx="1949535" cy="4348"/>
          </a:xfrm>
          <a:prstGeom prst="bentConnector3">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92E613B-989E-AE9A-1D14-85F61C9D2447}"/>
              </a:ext>
            </a:extLst>
          </p:cNvPr>
          <p:cNvCxnSpPr/>
          <p:nvPr/>
        </p:nvCxnSpPr>
        <p:spPr>
          <a:xfrm rot="10800000" flipV="1">
            <a:off x="4682567" y="1737815"/>
            <a:ext cx="1606216" cy="285128"/>
          </a:xfrm>
          <a:prstGeom prst="bentConnector3">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16E8C36-D7BF-974E-733D-40C9805F885C}"/>
              </a:ext>
            </a:extLst>
          </p:cNvPr>
          <p:cNvCxnSpPr>
            <a:cxnSpLocks/>
          </p:cNvCxnSpPr>
          <p:nvPr/>
        </p:nvCxnSpPr>
        <p:spPr>
          <a:xfrm rot="16200000" flipH="1">
            <a:off x="1813941" y="2878873"/>
            <a:ext cx="717217" cy="1440783"/>
          </a:xfrm>
          <a:prstGeom prst="bentConnector2">
            <a:avLst/>
          </a:prstGeom>
          <a:ln>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C5E1CB1-2E92-2B2A-88FF-965499AC769C}"/>
              </a:ext>
            </a:extLst>
          </p:cNvPr>
          <p:cNvSpPr txBox="1"/>
          <p:nvPr/>
        </p:nvSpPr>
        <p:spPr>
          <a:xfrm>
            <a:off x="192505" y="191670"/>
            <a:ext cx="6749715" cy="584775"/>
          </a:xfrm>
          <a:prstGeom prst="rect">
            <a:avLst/>
          </a:prstGeom>
          <a:noFill/>
        </p:spPr>
        <p:txBody>
          <a:bodyPr wrap="square">
            <a:spAutoFit/>
          </a:bodyPr>
          <a:lstStyle/>
          <a:p>
            <a:r>
              <a:rPr lang="en-US" sz="3200" b="1"/>
              <a:t>Our GenAI Solution</a:t>
            </a:r>
            <a:endParaRPr lang="en-US" sz="2400" b="1" i="1"/>
          </a:p>
        </p:txBody>
      </p:sp>
      <p:sp>
        <p:nvSpPr>
          <p:cNvPr id="5" name="TextBox 4">
            <a:extLst>
              <a:ext uri="{FF2B5EF4-FFF2-40B4-BE49-F238E27FC236}">
                <a16:creationId xmlns:a16="http://schemas.microsoft.com/office/drawing/2014/main" id="{E97E60FE-BC47-B2C7-8BE8-0394E8A6921D}"/>
              </a:ext>
            </a:extLst>
          </p:cNvPr>
          <p:cNvSpPr txBox="1"/>
          <p:nvPr/>
        </p:nvSpPr>
        <p:spPr>
          <a:xfrm>
            <a:off x="192505" y="1300663"/>
            <a:ext cx="1913021" cy="646331"/>
          </a:xfrm>
          <a:prstGeom prst="rect">
            <a:avLst/>
          </a:prstGeom>
          <a:solidFill>
            <a:schemeClr val="accent1">
              <a:lumMod val="40000"/>
              <a:lumOff val="60000"/>
            </a:schemeClr>
          </a:solidFill>
        </p:spPr>
        <p:txBody>
          <a:bodyPr wrap="square" lIns="91440" tIns="45720" rIns="91440" bIns="45720" anchor="t">
            <a:spAutoFit/>
          </a:bodyPr>
          <a:lstStyle/>
          <a:p>
            <a:r>
              <a:rPr lang="en-US" sz="1200" b="1"/>
              <a:t>Symptom Checker </a:t>
            </a:r>
            <a:r>
              <a:rPr lang="en-US" sz="1200"/>
              <a:t>—matching symptoms to a condition</a:t>
            </a:r>
            <a:endParaRPr lang="en-US"/>
          </a:p>
        </p:txBody>
      </p:sp>
      <p:sp>
        <p:nvSpPr>
          <p:cNvPr id="8" name="TextBox 7">
            <a:extLst>
              <a:ext uri="{FF2B5EF4-FFF2-40B4-BE49-F238E27FC236}">
                <a16:creationId xmlns:a16="http://schemas.microsoft.com/office/drawing/2014/main" id="{09ADC9D2-B8A2-1110-CEE9-042E8BB34A58}"/>
              </a:ext>
            </a:extLst>
          </p:cNvPr>
          <p:cNvSpPr txBox="1"/>
          <p:nvPr/>
        </p:nvSpPr>
        <p:spPr>
          <a:xfrm>
            <a:off x="203000" y="2535597"/>
            <a:ext cx="1794014" cy="830997"/>
          </a:xfrm>
          <a:prstGeom prst="rect">
            <a:avLst/>
          </a:prstGeom>
          <a:solidFill>
            <a:schemeClr val="accent5">
              <a:lumMod val="20000"/>
              <a:lumOff val="80000"/>
            </a:schemeClr>
          </a:solidFill>
        </p:spPr>
        <p:txBody>
          <a:bodyPr wrap="square">
            <a:spAutoFit/>
          </a:bodyPr>
          <a:lstStyle/>
          <a:p>
            <a:r>
              <a:rPr lang="en-US" sz="1200" b="1"/>
              <a:t>Flexible Multi-Symptom Matching </a:t>
            </a:r>
            <a:r>
              <a:rPr lang="en-US" sz="1200"/>
              <a:t>— handles multiple symptoms at once</a:t>
            </a:r>
          </a:p>
        </p:txBody>
      </p:sp>
      <p:sp>
        <p:nvSpPr>
          <p:cNvPr id="12" name="TextBox 11">
            <a:extLst>
              <a:ext uri="{FF2B5EF4-FFF2-40B4-BE49-F238E27FC236}">
                <a16:creationId xmlns:a16="http://schemas.microsoft.com/office/drawing/2014/main" id="{F88FC9C4-00AA-A645-A707-577DA14B96A1}"/>
              </a:ext>
            </a:extLst>
          </p:cNvPr>
          <p:cNvSpPr txBox="1"/>
          <p:nvPr/>
        </p:nvSpPr>
        <p:spPr>
          <a:xfrm>
            <a:off x="5762398" y="1249333"/>
            <a:ext cx="1773346" cy="830997"/>
          </a:xfrm>
          <a:prstGeom prst="rect">
            <a:avLst/>
          </a:prstGeom>
          <a:solidFill>
            <a:schemeClr val="accent6">
              <a:lumMod val="75000"/>
            </a:schemeClr>
          </a:solidFill>
        </p:spPr>
        <p:txBody>
          <a:bodyPr wrap="square" lIns="91440" tIns="45720" rIns="91440" bIns="45720" anchor="t">
            <a:spAutoFit/>
          </a:bodyPr>
          <a:lstStyle/>
          <a:p>
            <a:r>
              <a:rPr lang="en-US" sz="1200" b="1"/>
              <a:t>Urgency Prediction</a:t>
            </a:r>
            <a:r>
              <a:rPr lang="en-US" sz="1200"/>
              <a:t> — Predicting the urgency of medical needs</a:t>
            </a:r>
          </a:p>
        </p:txBody>
      </p:sp>
      <p:sp>
        <p:nvSpPr>
          <p:cNvPr id="15" name="TextBox 14">
            <a:extLst>
              <a:ext uri="{FF2B5EF4-FFF2-40B4-BE49-F238E27FC236}">
                <a16:creationId xmlns:a16="http://schemas.microsoft.com/office/drawing/2014/main" id="{36B0EC3C-8D81-1BB7-9B63-1B71BB048C4C}"/>
              </a:ext>
            </a:extLst>
          </p:cNvPr>
          <p:cNvSpPr txBox="1"/>
          <p:nvPr/>
        </p:nvSpPr>
        <p:spPr>
          <a:xfrm>
            <a:off x="5253941" y="3620043"/>
            <a:ext cx="1773346" cy="646331"/>
          </a:xfrm>
          <a:prstGeom prst="rect">
            <a:avLst/>
          </a:prstGeom>
          <a:solidFill>
            <a:srgbClr val="C00000"/>
          </a:solidFill>
        </p:spPr>
        <p:txBody>
          <a:bodyPr wrap="square" lIns="91440" tIns="45720" rIns="91440" bIns="45720" anchor="t">
            <a:spAutoFit/>
          </a:bodyPr>
          <a:lstStyle/>
          <a:p>
            <a:r>
              <a:rPr lang="en-US" sz="1200" b="1">
                <a:solidFill>
                  <a:schemeClr val="bg1"/>
                </a:solidFill>
              </a:rPr>
              <a:t>Edge Case Escalation</a:t>
            </a:r>
            <a:r>
              <a:rPr lang="en-US" sz="1200">
                <a:solidFill>
                  <a:schemeClr val="bg1"/>
                </a:solidFill>
              </a:rPr>
              <a:t> — Recommending the appropriate care level</a:t>
            </a:r>
          </a:p>
        </p:txBody>
      </p:sp>
      <p:sp>
        <p:nvSpPr>
          <p:cNvPr id="20" name="TextBox 19">
            <a:extLst>
              <a:ext uri="{FF2B5EF4-FFF2-40B4-BE49-F238E27FC236}">
                <a16:creationId xmlns:a16="http://schemas.microsoft.com/office/drawing/2014/main" id="{5C2F0A3A-8065-29ED-520B-06A136825F6C}"/>
              </a:ext>
            </a:extLst>
          </p:cNvPr>
          <p:cNvSpPr txBox="1"/>
          <p:nvPr/>
        </p:nvSpPr>
        <p:spPr>
          <a:xfrm>
            <a:off x="5485675" y="2458396"/>
            <a:ext cx="1378504" cy="769441"/>
          </a:xfrm>
          <a:prstGeom prst="rect">
            <a:avLst/>
          </a:prstGeom>
          <a:solidFill>
            <a:srgbClr val="FFC000"/>
          </a:solidFill>
        </p:spPr>
        <p:txBody>
          <a:bodyPr wrap="square">
            <a:spAutoFit/>
          </a:bodyPr>
          <a:lstStyle/>
          <a:p>
            <a:r>
              <a:rPr lang="en-US" sz="1100" b="1"/>
              <a:t>User-Friendly Interaction</a:t>
            </a:r>
            <a:r>
              <a:rPr lang="en-US" sz="1100"/>
              <a:t> — clear, empathetic conversation flow</a:t>
            </a:r>
          </a:p>
        </p:txBody>
      </p:sp>
      <p:sp>
        <p:nvSpPr>
          <p:cNvPr id="22" name="TextBox 21">
            <a:extLst>
              <a:ext uri="{FF2B5EF4-FFF2-40B4-BE49-F238E27FC236}">
                <a16:creationId xmlns:a16="http://schemas.microsoft.com/office/drawing/2014/main" id="{2573D71C-6DEF-68FF-83C7-383E7C30D361}"/>
              </a:ext>
            </a:extLst>
          </p:cNvPr>
          <p:cNvSpPr txBox="1"/>
          <p:nvPr/>
        </p:nvSpPr>
        <p:spPr>
          <a:xfrm>
            <a:off x="2101803" y="4351947"/>
            <a:ext cx="3513217" cy="307777"/>
          </a:xfrm>
          <a:prstGeom prst="rect">
            <a:avLst/>
          </a:prstGeom>
          <a:solidFill>
            <a:srgbClr val="FDA8A4"/>
          </a:solidFill>
        </p:spPr>
        <p:txBody>
          <a:bodyPr wrap="square">
            <a:spAutoFit/>
          </a:bodyPr>
          <a:lstStyle/>
          <a:p>
            <a:r>
              <a:rPr lang="en-US" sz="1400" b="1"/>
              <a:t>Key Features of Our Symptom Checker </a:t>
            </a:r>
            <a:endParaRPr lang="en-US"/>
          </a:p>
        </p:txBody>
      </p:sp>
      <p:pic>
        <p:nvPicPr>
          <p:cNvPr id="16" name="Picture 15">
            <a:extLst>
              <a:ext uri="{FF2B5EF4-FFF2-40B4-BE49-F238E27FC236}">
                <a16:creationId xmlns:a16="http://schemas.microsoft.com/office/drawing/2014/main" id="{B0B4EA45-1A32-3B42-CA3F-F501B69C6DD9}"/>
              </a:ext>
            </a:extLst>
          </p:cNvPr>
          <p:cNvPicPr>
            <a:picLocks noChangeAspect="1"/>
          </p:cNvPicPr>
          <p:nvPr/>
        </p:nvPicPr>
        <p:blipFill>
          <a:blip r:embed="rId2"/>
          <a:stretch>
            <a:fillRect/>
          </a:stretch>
        </p:blipFill>
        <p:spPr>
          <a:xfrm>
            <a:off x="2479015" y="1737814"/>
            <a:ext cx="2415972" cy="2415972"/>
          </a:xfrm>
          <a:prstGeom prst="rect">
            <a:avLst/>
          </a:prstGeom>
        </p:spPr>
      </p:pic>
    </p:spTree>
    <p:extLst>
      <p:ext uri="{BB962C8B-B14F-4D97-AF65-F5344CB8AC3E}">
        <p14:creationId xmlns:p14="http://schemas.microsoft.com/office/powerpoint/2010/main" val="32330801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1277</Words>
  <Application>Microsoft Macintosh PowerPoint</Application>
  <PresentationFormat>On-screen Show (16:9)</PresentationFormat>
  <Paragraphs>194</Paragraphs>
  <Slides>22</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Times New Roman</vt:lpstr>
      <vt:lpstr>Simple Light</vt:lpstr>
      <vt:lpstr>PowerPoint Presentation</vt:lpstr>
      <vt:lpstr>Presentation Outline</vt:lpstr>
      <vt:lpstr>PowerPoint Presentation</vt:lpstr>
      <vt:lpstr>Business Problem</vt:lpstr>
      <vt:lpstr>The problem and why Gen AI is the answer</vt:lpstr>
      <vt:lpstr>Existing Solutions </vt:lpstr>
      <vt:lpstr>Our Solution</vt:lpstr>
      <vt:lpstr>PowerPoint Presentation</vt:lpstr>
      <vt:lpstr>PowerPoint Presentation</vt:lpstr>
      <vt:lpstr>How it Works </vt:lpstr>
      <vt:lpstr>Functionality</vt:lpstr>
      <vt:lpstr>PowerPoint Presentation</vt:lpstr>
      <vt:lpstr>Keeping Humans in the Loop…</vt:lpstr>
      <vt:lpstr>RAG Pipeline</vt:lpstr>
      <vt:lpstr>Prototype Demo</vt:lpstr>
      <vt:lpstr>Insights</vt:lpstr>
      <vt:lpstr>Key findings from Our GenAI Use-Case </vt:lpstr>
      <vt:lpstr>Limitations</vt:lpstr>
      <vt:lpstr>Recommendations</vt:lpstr>
      <vt:lpstr>Conclusion</vt:lpstr>
      <vt:lpstr>PowerPoint Presentation</vt:lpstr>
      <vt:lpstr>Insights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Lordina Osei</dc:creator>
  <cp:lastModifiedBy>Tochukwu Nto Mbah</cp:lastModifiedBy>
  <cp:revision>6</cp:revision>
  <dcterms:modified xsi:type="dcterms:W3CDTF">2025-04-30T15:02:33Z</dcterms:modified>
</cp:coreProperties>
</file>